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  <p:embeddedFont>
      <p:font typeface="Lato Light"/>
      <p:regular r:id="rId39"/>
      <p:bold r:id="rId40"/>
      <p:italic r:id="rId41"/>
      <p:boldItalic r:id="rId42"/>
    </p:embeddedFont>
    <p:embeddedFont>
      <p:font typeface="Lato Black"/>
      <p:bold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5" roundtripDataSignature="AMtx7mhKjWZ9Yguo0tKI5kslU2/Vmp3u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9CF6365-394D-4D10-8E95-58D72B6B3CAA}">
  <a:tblStyle styleId="{19CF6365-394D-4D10-8E95-58D72B6B3CA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Light-bold.fntdata"/><Relationship Id="rId20" Type="http://schemas.openxmlformats.org/officeDocument/2006/relationships/slide" Target="slides/slide15.xml"/><Relationship Id="rId42" Type="http://schemas.openxmlformats.org/officeDocument/2006/relationships/font" Target="fonts/LatoLight-boldItalic.fntdata"/><Relationship Id="rId41" Type="http://schemas.openxmlformats.org/officeDocument/2006/relationships/font" Target="fonts/LatoLight-italic.fntdata"/><Relationship Id="rId22" Type="http://schemas.openxmlformats.org/officeDocument/2006/relationships/slide" Target="slides/slide17.xml"/><Relationship Id="rId44" Type="http://schemas.openxmlformats.org/officeDocument/2006/relationships/font" Target="fonts/LatoBlack-boldItalic.fntdata"/><Relationship Id="rId21" Type="http://schemas.openxmlformats.org/officeDocument/2006/relationships/slide" Target="slides/slide16.xml"/><Relationship Id="rId43" Type="http://schemas.openxmlformats.org/officeDocument/2006/relationships/font" Target="fonts/LatoBlack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39" Type="http://schemas.openxmlformats.org/officeDocument/2006/relationships/font" Target="fonts/LatoLight-regular.fntdata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701bea7f2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4" name="Google Shape;234;g2701bea7f2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701bea7f25_4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701bea7f25_4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2701bea7f25_4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701bea7f25_4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701bea7f25_4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2701bea7f25_4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9" name="Google Shape;369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8" name="Google Shape;388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70177ea108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7" name="Google Shape;397;g270177ea108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8" name="Google Shape;40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70177ea108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5" name="Google Shape;415;g270177ea108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70177ea108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4" name="Google Shape;424;g270177ea108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701253b0f3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2" name="Google Shape;432;g2701253b0f3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701bea7f25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3" name="Google Shape;443;g2701bea7f25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" name="Google Shape;24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1" name="Google Shape;48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9" name="Google Shape;48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702a6400b7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6" name="Google Shape;496;g2702a6400b7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702a6400b7_3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7" name="Google Shape;507;g2702a6400b7_3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702a6400b7_3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5" name="Google Shape;515;g2702a6400b7_3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701bea7f25_4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2" name="Google Shape;522;g2701bea7f25_4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701bea7f25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1" name="Google Shape;261;g2701bea7f25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701bea7f25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9" name="Google Shape;289;g2701bea7f25_0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701bea7f25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9" name="Google Shape;299;g2701bea7f25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01bea7f25_0_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0" name="Google Shape;310;g2701bea7f25_0_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0" name="Google Shape;320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1" name="Google Shape;331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9" name="Google Shape;339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Page" type="blank">
  <p:cSld name="BLANK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folio Section Break">
  <p:cSld name="Portfolio Section Break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20"/>
          <p:cNvSpPr/>
          <p:nvPr>
            <p:ph idx="2" type="pic"/>
          </p:nvPr>
        </p:nvSpPr>
        <p:spPr>
          <a:xfrm>
            <a:off x="603250" y="2790824"/>
            <a:ext cx="3282950" cy="2352673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120"/>
          <p:cNvSpPr/>
          <p:nvPr>
            <p:ph idx="3" type="pic"/>
          </p:nvPr>
        </p:nvSpPr>
        <p:spPr>
          <a:xfrm>
            <a:off x="5267324" y="2790824"/>
            <a:ext cx="3280631" cy="2352673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120"/>
          <p:cNvSpPr/>
          <p:nvPr>
            <p:ph idx="4" type="pic"/>
          </p:nvPr>
        </p:nvSpPr>
        <p:spPr>
          <a:xfrm>
            <a:off x="2362200" y="1966913"/>
            <a:ext cx="4419600" cy="317658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folio Left Half Page Picture">
  <p:cSld name="Portfolio Left Half Page Pictur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21"/>
          <p:cNvSpPr/>
          <p:nvPr>
            <p:ph idx="2" type="pic"/>
          </p:nvPr>
        </p:nvSpPr>
        <p:spPr>
          <a:xfrm>
            <a:off x="2" y="0"/>
            <a:ext cx="4572000" cy="5143499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121"/>
          <p:cNvSpPr txBox="1"/>
          <p:nvPr>
            <p:ph idx="1" type="body"/>
          </p:nvPr>
        </p:nvSpPr>
        <p:spPr>
          <a:xfrm>
            <a:off x="5156204" y="575840"/>
            <a:ext cx="3394071" cy="6814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121"/>
          <p:cNvSpPr txBox="1"/>
          <p:nvPr>
            <p:ph idx="3" type="body"/>
          </p:nvPr>
        </p:nvSpPr>
        <p:spPr>
          <a:xfrm>
            <a:off x="5165727" y="1306764"/>
            <a:ext cx="3394071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00" name="Google Shape;100;p121"/>
          <p:cNvCxnSpPr/>
          <p:nvPr/>
        </p:nvCxnSpPr>
        <p:spPr>
          <a:xfrm>
            <a:off x="5165727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" name="Google Shape;101;p121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121"/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21"/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Portfolio Single Show">
  <p:cSld name="Simple Portfolio Single Show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2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" name="Google Shape;106;p122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Google Shape;107;p122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08" name="Google Shape;108;p122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9" name="Google Shape;109;p122"/>
          <p:cNvSpPr/>
          <p:nvPr>
            <p:ph idx="3" type="pic"/>
          </p:nvPr>
        </p:nvSpPr>
        <p:spPr>
          <a:xfrm>
            <a:off x="593725" y="1543049"/>
            <a:ext cx="3986742" cy="2756285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122"/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22"/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22"/>
          <p:cNvSpPr txBox="1"/>
          <p:nvPr/>
        </p:nvSpPr>
        <p:spPr>
          <a:xfrm>
            <a:off x="593725" y="4722841"/>
            <a:ext cx="1783555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-US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ni Portfolio in Browser">
  <p:cSld name="Mini Portfolio in Browser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23"/>
          <p:cNvSpPr/>
          <p:nvPr>
            <p:ph idx="2" type="pic"/>
          </p:nvPr>
        </p:nvSpPr>
        <p:spPr>
          <a:xfrm>
            <a:off x="3922871" y="1686719"/>
            <a:ext cx="4598829" cy="2670969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123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23"/>
          <p:cNvSpPr txBox="1"/>
          <p:nvPr>
            <p:ph idx="3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17" name="Google Shape;117;p123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8" name="Google Shape;118;p123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123"/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23"/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23"/>
          <p:cNvSpPr txBox="1"/>
          <p:nvPr/>
        </p:nvSpPr>
        <p:spPr>
          <a:xfrm>
            <a:off x="593725" y="4722841"/>
            <a:ext cx="1783555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-US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ortfolio in Browser">
  <p:cSld name="Full Portfolio in Browser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4"/>
          <p:cNvSpPr/>
          <p:nvPr>
            <p:ph idx="2" type="pic"/>
          </p:nvPr>
        </p:nvSpPr>
        <p:spPr>
          <a:xfrm>
            <a:off x="1057275" y="1771649"/>
            <a:ext cx="7029451" cy="3371851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124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124"/>
          <p:cNvSpPr txBox="1"/>
          <p:nvPr>
            <p:ph idx="3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26" name="Google Shape;126;p124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rious Project Show Case">
  <p:cSld name="Various Project Show Case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25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125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30" name="Google Shape;130;p125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1" name="Google Shape;131;p125"/>
          <p:cNvSpPr/>
          <p:nvPr>
            <p:ph idx="3" type="pic"/>
          </p:nvPr>
        </p:nvSpPr>
        <p:spPr>
          <a:xfrm>
            <a:off x="594391" y="1543050"/>
            <a:ext cx="1984248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125"/>
          <p:cNvSpPr txBox="1"/>
          <p:nvPr/>
        </p:nvSpPr>
        <p:spPr>
          <a:xfrm>
            <a:off x="584202" y="4731464"/>
            <a:ext cx="1783555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-US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125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" name="Google Shape;134;p125"/>
          <p:cNvSpPr/>
          <p:nvPr>
            <p:ph idx="4" type="pic"/>
          </p:nvPr>
        </p:nvSpPr>
        <p:spPr>
          <a:xfrm>
            <a:off x="4561555" y="1543050"/>
            <a:ext cx="1984248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125"/>
          <p:cNvSpPr/>
          <p:nvPr>
            <p:ph idx="5" type="pic"/>
          </p:nvPr>
        </p:nvSpPr>
        <p:spPr>
          <a:xfrm>
            <a:off x="2577973" y="2913398"/>
            <a:ext cx="1984248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125"/>
          <p:cNvSpPr/>
          <p:nvPr>
            <p:ph idx="6" type="pic"/>
          </p:nvPr>
        </p:nvSpPr>
        <p:spPr>
          <a:xfrm>
            <a:off x="6545137" y="2913398"/>
            <a:ext cx="1984248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125"/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25"/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ptop Portfolio Showcase">
  <p:cSld name="Laptop Portfolio Showcase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26"/>
          <p:cNvSpPr/>
          <p:nvPr>
            <p:ph idx="2" type="pic"/>
          </p:nvPr>
        </p:nvSpPr>
        <p:spPr>
          <a:xfrm>
            <a:off x="4667249" y="1943100"/>
            <a:ext cx="3107531" cy="1943271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126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126"/>
          <p:cNvSpPr txBox="1"/>
          <p:nvPr>
            <p:ph idx="3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43" name="Google Shape;143;p126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4" name="Google Shape;144;p126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126"/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26"/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26"/>
          <p:cNvSpPr txBox="1"/>
          <p:nvPr/>
        </p:nvSpPr>
        <p:spPr>
          <a:xfrm>
            <a:off x="593725" y="4722841"/>
            <a:ext cx="1783555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-US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CD Portfolio Showcase">
  <p:cSld name="LCD Portfolio Showcase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27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127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51" name="Google Shape;151;p127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2" name="Google Shape;152;p127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127"/>
          <p:cNvSpPr/>
          <p:nvPr>
            <p:ph idx="3" type="pic"/>
          </p:nvPr>
        </p:nvSpPr>
        <p:spPr>
          <a:xfrm>
            <a:off x="979246" y="1911986"/>
            <a:ext cx="2706929" cy="1628933"/>
          </a:xfrm>
          <a:prstGeom prst="rect">
            <a:avLst/>
          </a:prstGeom>
          <a:noFill/>
          <a:ln>
            <a:noFill/>
          </a:ln>
        </p:spPr>
      </p:sp>
      <p:sp>
        <p:nvSpPr>
          <p:cNvPr id="154" name="Google Shape;154;p127"/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27"/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27"/>
          <p:cNvSpPr txBox="1"/>
          <p:nvPr/>
        </p:nvSpPr>
        <p:spPr>
          <a:xfrm>
            <a:off x="593725" y="4722841"/>
            <a:ext cx="1783555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-US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Phone Portfolio Showcase at Center">
  <p:cSld name="iPhone Portfolio Showcase at Center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8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" name="Google Shape;159;p128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60" name="Google Shape;160;p128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1" name="Google Shape;161;p128"/>
          <p:cNvSpPr txBox="1"/>
          <p:nvPr/>
        </p:nvSpPr>
        <p:spPr>
          <a:xfrm>
            <a:off x="593725" y="4722841"/>
            <a:ext cx="1783555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-US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128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128"/>
          <p:cNvSpPr/>
          <p:nvPr>
            <p:ph idx="3" type="pic"/>
          </p:nvPr>
        </p:nvSpPr>
        <p:spPr>
          <a:xfrm>
            <a:off x="3986213" y="2021681"/>
            <a:ext cx="1216819" cy="2166938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128"/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28"/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Pad Portfolio Showcase at right">
  <p:cSld name="iPad Portfolio Showcase at righ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9"/>
          <p:cNvSpPr/>
          <p:nvPr>
            <p:ph idx="2" type="pic"/>
          </p:nvPr>
        </p:nvSpPr>
        <p:spPr>
          <a:xfrm>
            <a:off x="6648047" y="1804652"/>
            <a:ext cx="1573825" cy="2100597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129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Google Shape;169;p129"/>
          <p:cNvSpPr txBox="1"/>
          <p:nvPr>
            <p:ph idx="3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70" name="Google Shape;170;p129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1" name="Google Shape;171;p129"/>
          <p:cNvSpPr txBox="1"/>
          <p:nvPr/>
        </p:nvSpPr>
        <p:spPr>
          <a:xfrm>
            <a:off x="593725" y="4722841"/>
            <a:ext cx="1783555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-US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129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129"/>
          <p:cNvSpPr/>
          <p:nvPr>
            <p:ph idx="4" type="pic"/>
          </p:nvPr>
        </p:nvSpPr>
        <p:spPr>
          <a:xfrm>
            <a:off x="4673016" y="2437606"/>
            <a:ext cx="2107406" cy="158194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129"/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29"/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Content">
  <p:cSld name="Title &amp; Conten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1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11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4" name="Google Shape;14;p111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" name="Google Shape;15;p111"/>
          <p:cNvSpPr txBox="1"/>
          <p:nvPr/>
        </p:nvSpPr>
        <p:spPr>
          <a:xfrm>
            <a:off x="593725" y="4722841"/>
            <a:ext cx="1783555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-US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" name="Google Shape;16;p111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" name="Google Shape;17;p111"/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11"/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Phone Portfolio Showcase at Left">
  <p:cSld name="iPhone Portfolio Showcase at Left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0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" name="Google Shape;178;p130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79" name="Google Shape;179;p130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0" name="Google Shape;180;p130"/>
          <p:cNvSpPr txBox="1"/>
          <p:nvPr/>
        </p:nvSpPr>
        <p:spPr>
          <a:xfrm>
            <a:off x="593725" y="4722841"/>
            <a:ext cx="1783555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-US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130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Google Shape;182;p130"/>
          <p:cNvSpPr/>
          <p:nvPr>
            <p:ph idx="3" type="pic"/>
          </p:nvPr>
        </p:nvSpPr>
        <p:spPr>
          <a:xfrm>
            <a:off x="723197" y="1925601"/>
            <a:ext cx="1216819" cy="2166938"/>
          </a:xfrm>
          <a:prstGeom prst="rect">
            <a:avLst/>
          </a:prstGeom>
          <a:noFill/>
          <a:ln>
            <a:noFill/>
          </a:ln>
        </p:spPr>
      </p:sp>
      <p:sp>
        <p:nvSpPr>
          <p:cNvPr id="183" name="Google Shape;183;p130"/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30"/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Background">
  <p:cSld name="Full Background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d Services Page">
  <p:cSld name="Featured Services Page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32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" name="Google Shape;189;p132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" name="Google Shape;190;p132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91" name="Google Shape;191;p132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2" name="Google Shape;192;p132"/>
          <p:cNvSpPr/>
          <p:nvPr>
            <p:ph idx="3" type="pic"/>
          </p:nvPr>
        </p:nvSpPr>
        <p:spPr>
          <a:xfrm>
            <a:off x="593726" y="1543049"/>
            <a:ext cx="1882774" cy="2743201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132"/>
          <p:cNvSpPr/>
          <p:nvPr>
            <p:ph idx="4" type="pic"/>
          </p:nvPr>
        </p:nvSpPr>
        <p:spPr>
          <a:xfrm>
            <a:off x="6664326" y="1543049"/>
            <a:ext cx="1882774" cy="2743201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132"/>
          <p:cNvSpPr/>
          <p:nvPr>
            <p:ph idx="5" type="pic"/>
          </p:nvPr>
        </p:nvSpPr>
        <p:spPr>
          <a:xfrm>
            <a:off x="4640792" y="1543049"/>
            <a:ext cx="1882774" cy="2743201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132"/>
          <p:cNvSpPr/>
          <p:nvPr>
            <p:ph idx="6" type="pic"/>
          </p:nvPr>
        </p:nvSpPr>
        <p:spPr>
          <a:xfrm>
            <a:off x="2617259" y="1543049"/>
            <a:ext cx="1882774" cy="2743201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132"/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32"/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32"/>
          <p:cNvSpPr txBox="1"/>
          <p:nvPr/>
        </p:nvSpPr>
        <p:spPr>
          <a:xfrm>
            <a:off x="593725" y="4722841"/>
            <a:ext cx="1783555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-US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Picture at Left Side">
  <p:cSld name="Small Picture at Left Side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3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133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" name="Google Shape;202;p133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03" name="Google Shape;203;p133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4" name="Google Shape;204;p133"/>
          <p:cNvSpPr/>
          <p:nvPr>
            <p:ph idx="3" type="pic"/>
          </p:nvPr>
        </p:nvSpPr>
        <p:spPr>
          <a:xfrm>
            <a:off x="593726" y="1543049"/>
            <a:ext cx="2692400" cy="2743201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133"/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33"/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33"/>
          <p:cNvSpPr txBox="1"/>
          <p:nvPr/>
        </p:nvSpPr>
        <p:spPr>
          <a:xfrm>
            <a:off x="593725" y="4722841"/>
            <a:ext cx="1783555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-US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Content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34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p134"/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34"/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34"/>
          <p:cNvSpPr txBox="1"/>
          <p:nvPr/>
        </p:nvSpPr>
        <p:spPr>
          <a:xfrm>
            <a:off x="586734" y="4722841"/>
            <a:ext cx="1783555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-US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fade/>
  </p:transition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 Testimonials">
  <p:cSld name="Customer Testimonials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35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" name="Google Shape;215;p135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16" name="Google Shape;216;p135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7" name="Google Shape;217;p135"/>
          <p:cNvSpPr txBox="1"/>
          <p:nvPr/>
        </p:nvSpPr>
        <p:spPr>
          <a:xfrm>
            <a:off x="593725" y="4722841"/>
            <a:ext cx="1783555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-US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p135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" name="Google Shape;219;p135"/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35"/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35"/>
          <p:cNvSpPr/>
          <p:nvPr>
            <p:ph idx="3" type="pic"/>
          </p:nvPr>
        </p:nvSpPr>
        <p:spPr>
          <a:xfrm>
            <a:off x="591940" y="3128769"/>
            <a:ext cx="570159" cy="570159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135"/>
          <p:cNvSpPr/>
          <p:nvPr>
            <p:ph idx="4" type="pic"/>
          </p:nvPr>
        </p:nvSpPr>
        <p:spPr>
          <a:xfrm>
            <a:off x="3524298" y="3132337"/>
            <a:ext cx="570159" cy="570159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135"/>
          <p:cNvSpPr/>
          <p:nvPr>
            <p:ph idx="5" type="pic"/>
          </p:nvPr>
        </p:nvSpPr>
        <p:spPr>
          <a:xfrm>
            <a:off x="6426859" y="3132337"/>
            <a:ext cx="570159" cy="570159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ni Right Pictgure in Page">
  <p:cSld name="Mini Right Pictgure in Page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14"/>
          <p:cNvSpPr/>
          <p:nvPr>
            <p:ph idx="2" type="pic"/>
          </p:nvPr>
        </p:nvSpPr>
        <p:spPr>
          <a:xfrm>
            <a:off x="4572000" y="0"/>
            <a:ext cx="4572000" cy="3047999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114"/>
          <p:cNvSpPr txBox="1"/>
          <p:nvPr>
            <p:ph idx="1" type="body"/>
          </p:nvPr>
        </p:nvSpPr>
        <p:spPr>
          <a:xfrm>
            <a:off x="584202" y="575841"/>
            <a:ext cx="3331093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" name="Google Shape;227;p114"/>
          <p:cNvSpPr txBox="1"/>
          <p:nvPr>
            <p:ph idx="3" type="body"/>
          </p:nvPr>
        </p:nvSpPr>
        <p:spPr>
          <a:xfrm>
            <a:off x="593725" y="959101"/>
            <a:ext cx="3331093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28" name="Google Shape;228;p114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9" name="Google Shape;229;p114"/>
          <p:cNvSpPr txBox="1"/>
          <p:nvPr/>
        </p:nvSpPr>
        <p:spPr>
          <a:xfrm>
            <a:off x="593725" y="4722841"/>
            <a:ext cx="1783555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-US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elcome Message">
  <p:cSld name="Welcome Message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36"/>
          <p:cNvSpPr/>
          <p:nvPr>
            <p:ph idx="2" type="pic"/>
          </p:nvPr>
        </p:nvSpPr>
        <p:spPr>
          <a:xfrm>
            <a:off x="4090271" y="1588761"/>
            <a:ext cx="963458" cy="963458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Page">
  <p:cSld name="Section Break Pag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1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Half Pictgure in Page">
  <p:cSld name="Right Half Pictgure in Pag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3"/>
          <p:cNvSpPr/>
          <p:nvPr>
            <p:ph idx="2" type="pic"/>
          </p:nvPr>
        </p:nvSpPr>
        <p:spPr>
          <a:xfrm>
            <a:off x="4572000" y="0"/>
            <a:ext cx="4572000" cy="5143499"/>
          </a:xfrm>
          <a:prstGeom prst="rect">
            <a:avLst/>
          </a:prstGeom>
          <a:noFill/>
          <a:ln>
            <a:noFill/>
          </a:ln>
        </p:spPr>
      </p:sp>
      <p:sp>
        <p:nvSpPr>
          <p:cNvPr id="23" name="Google Shape;23;p113"/>
          <p:cNvSpPr txBox="1"/>
          <p:nvPr>
            <p:ph idx="1" type="body"/>
          </p:nvPr>
        </p:nvSpPr>
        <p:spPr>
          <a:xfrm>
            <a:off x="584202" y="575841"/>
            <a:ext cx="3331093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113"/>
          <p:cNvSpPr txBox="1"/>
          <p:nvPr>
            <p:ph idx="3" type="body"/>
          </p:nvPr>
        </p:nvSpPr>
        <p:spPr>
          <a:xfrm>
            <a:off x="593725" y="959101"/>
            <a:ext cx="3331093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5" name="Google Shape;25;p113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" name="Google Shape;26;p113"/>
          <p:cNvSpPr txBox="1"/>
          <p:nvPr/>
        </p:nvSpPr>
        <p:spPr>
          <a:xfrm>
            <a:off x="593725" y="4722841"/>
            <a:ext cx="1783555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-US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ny History Page 1">
  <p:cSld name="Company History Page 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5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115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0" name="Google Shape;30;p115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" name="Google Shape;31;p115"/>
          <p:cNvSpPr/>
          <p:nvPr>
            <p:ph idx="3" type="pic"/>
          </p:nvPr>
        </p:nvSpPr>
        <p:spPr>
          <a:xfrm>
            <a:off x="4189509" y="1590011"/>
            <a:ext cx="1035714" cy="1035714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" name="Google Shape;32;p115"/>
          <p:cNvSpPr/>
          <p:nvPr>
            <p:ph idx="4" type="pic"/>
          </p:nvPr>
        </p:nvSpPr>
        <p:spPr>
          <a:xfrm>
            <a:off x="1520359" y="3233602"/>
            <a:ext cx="1035714" cy="1035714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" name="Google Shape;33;p115"/>
          <p:cNvSpPr/>
          <p:nvPr>
            <p:ph idx="5" type="pic"/>
          </p:nvPr>
        </p:nvSpPr>
        <p:spPr>
          <a:xfrm>
            <a:off x="6907309" y="3233602"/>
            <a:ext cx="1035714" cy="1035714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" name="Google Shape;34;p115"/>
          <p:cNvSpPr txBox="1"/>
          <p:nvPr/>
        </p:nvSpPr>
        <p:spPr>
          <a:xfrm>
            <a:off x="6681306" y="4722841"/>
            <a:ext cx="1160434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BUSNESS </a:t>
            </a:r>
            <a:r>
              <a:rPr b="1" i="0" lang="en-US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PROPOSAL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" name="Google Shape;35;p115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" name="Google Shape;36;p115"/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115"/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115"/>
          <p:cNvSpPr txBox="1"/>
          <p:nvPr/>
        </p:nvSpPr>
        <p:spPr>
          <a:xfrm>
            <a:off x="593725" y="4722841"/>
            <a:ext cx="1783555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-US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ny History Page 2">
  <p:cSld name="Company History Page 2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6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116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2" name="Google Shape;42;p116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" name="Google Shape;43;p116"/>
          <p:cNvSpPr/>
          <p:nvPr>
            <p:ph idx="3" type="pic"/>
          </p:nvPr>
        </p:nvSpPr>
        <p:spPr>
          <a:xfrm>
            <a:off x="1520359" y="1590770"/>
            <a:ext cx="1035714" cy="1035714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" name="Google Shape;44;p116"/>
          <p:cNvSpPr/>
          <p:nvPr>
            <p:ph idx="4" type="pic"/>
          </p:nvPr>
        </p:nvSpPr>
        <p:spPr>
          <a:xfrm>
            <a:off x="6907309" y="1590770"/>
            <a:ext cx="1035714" cy="1035714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16"/>
          <p:cNvSpPr/>
          <p:nvPr>
            <p:ph idx="5" type="pic"/>
          </p:nvPr>
        </p:nvSpPr>
        <p:spPr>
          <a:xfrm>
            <a:off x="4211734" y="3233602"/>
            <a:ext cx="1035714" cy="1035714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" name="Google Shape;46;p116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" name="Google Shape;47;p116"/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116"/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16"/>
          <p:cNvSpPr txBox="1"/>
          <p:nvPr/>
        </p:nvSpPr>
        <p:spPr>
          <a:xfrm>
            <a:off x="593725" y="4722841"/>
            <a:ext cx="1783555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-US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Our Team Page">
  <p:cSld name="Meet Our Team Pag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7"/>
          <p:cNvSpPr/>
          <p:nvPr>
            <p:ph idx="2" type="pic"/>
          </p:nvPr>
        </p:nvSpPr>
        <p:spPr>
          <a:xfrm>
            <a:off x="836170" y="1491268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17"/>
          <p:cNvSpPr/>
          <p:nvPr>
            <p:ph idx="3" type="pic"/>
          </p:nvPr>
        </p:nvSpPr>
        <p:spPr>
          <a:xfrm>
            <a:off x="2480030" y="1491268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17"/>
          <p:cNvSpPr/>
          <p:nvPr>
            <p:ph idx="4" type="pic"/>
          </p:nvPr>
        </p:nvSpPr>
        <p:spPr>
          <a:xfrm>
            <a:off x="4123890" y="1491268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117"/>
          <p:cNvSpPr/>
          <p:nvPr>
            <p:ph idx="5" type="pic"/>
          </p:nvPr>
        </p:nvSpPr>
        <p:spPr>
          <a:xfrm>
            <a:off x="5767750" y="1491268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p117"/>
          <p:cNvSpPr/>
          <p:nvPr>
            <p:ph idx="6" type="pic"/>
          </p:nvPr>
        </p:nvSpPr>
        <p:spPr>
          <a:xfrm>
            <a:off x="7411611" y="1491268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117"/>
          <p:cNvSpPr/>
          <p:nvPr>
            <p:ph idx="7" type="pic"/>
          </p:nvPr>
        </p:nvSpPr>
        <p:spPr>
          <a:xfrm>
            <a:off x="836170" y="2990521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117"/>
          <p:cNvSpPr/>
          <p:nvPr>
            <p:ph idx="8" type="pic"/>
          </p:nvPr>
        </p:nvSpPr>
        <p:spPr>
          <a:xfrm>
            <a:off x="2480030" y="2990521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117"/>
          <p:cNvSpPr/>
          <p:nvPr>
            <p:ph idx="9" type="pic"/>
          </p:nvPr>
        </p:nvSpPr>
        <p:spPr>
          <a:xfrm>
            <a:off x="4123890" y="2990521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117"/>
          <p:cNvSpPr/>
          <p:nvPr>
            <p:ph idx="13" type="pic"/>
          </p:nvPr>
        </p:nvSpPr>
        <p:spPr>
          <a:xfrm>
            <a:off x="5767750" y="2990521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117"/>
          <p:cNvSpPr/>
          <p:nvPr>
            <p:ph idx="14" type="pic"/>
          </p:nvPr>
        </p:nvSpPr>
        <p:spPr>
          <a:xfrm>
            <a:off x="7411611" y="2990521"/>
            <a:ext cx="895352" cy="895352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117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" name="Google Shape;62;p117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17"/>
          <p:cNvSpPr txBox="1"/>
          <p:nvPr>
            <p:ph idx="15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4" name="Google Shape;64;p117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5" name="Google Shape;65;p117"/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17"/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17"/>
          <p:cNvSpPr txBox="1"/>
          <p:nvPr/>
        </p:nvSpPr>
        <p:spPr>
          <a:xfrm>
            <a:off x="593725" y="4722841"/>
            <a:ext cx="1783555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-US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Creative Force 1">
  <p:cSld name="Our Creative Force 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8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" name="Google Shape;70;p118"/>
          <p:cNvSpPr/>
          <p:nvPr>
            <p:ph idx="2" type="pic"/>
          </p:nvPr>
        </p:nvSpPr>
        <p:spPr>
          <a:xfrm>
            <a:off x="890059" y="1636182"/>
            <a:ext cx="1452033" cy="1563369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18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8"/>
          <p:cNvSpPr txBox="1"/>
          <p:nvPr>
            <p:ph idx="3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3" name="Google Shape;73;p118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4" name="Google Shape;74;p118"/>
          <p:cNvSpPr/>
          <p:nvPr>
            <p:ph idx="4" type="pic"/>
          </p:nvPr>
        </p:nvSpPr>
        <p:spPr>
          <a:xfrm>
            <a:off x="2853972" y="1636182"/>
            <a:ext cx="1452033" cy="1563369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18"/>
          <p:cNvSpPr/>
          <p:nvPr>
            <p:ph idx="5" type="pic"/>
          </p:nvPr>
        </p:nvSpPr>
        <p:spPr>
          <a:xfrm>
            <a:off x="4817887" y="1636182"/>
            <a:ext cx="1452033" cy="1563369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18"/>
          <p:cNvSpPr/>
          <p:nvPr>
            <p:ph idx="6" type="pic"/>
          </p:nvPr>
        </p:nvSpPr>
        <p:spPr>
          <a:xfrm>
            <a:off x="6792064" y="1636182"/>
            <a:ext cx="1452033" cy="1563369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118"/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18"/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18"/>
          <p:cNvSpPr txBox="1"/>
          <p:nvPr/>
        </p:nvSpPr>
        <p:spPr>
          <a:xfrm>
            <a:off x="593725" y="4722841"/>
            <a:ext cx="1783555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-US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Creative Force 2">
  <p:cSld name="Our Creative Force 2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9"/>
          <p:cNvSpPr txBox="1"/>
          <p:nvPr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" name="Google Shape;82;p119"/>
          <p:cNvSpPr/>
          <p:nvPr>
            <p:ph idx="2" type="pic"/>
          </p:nvPr>
        </p:nvSpPr>
        <p:spPr>
          <a:xfrm>
            <a:off x="593725" y="1543050"/>
            <a:ext cx="2483136" cy="199263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119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19"/>
          <p:cNvSpPr txBox="1"/>
          <p:nvPr>
            <p:ph idx="3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85" name="Google Shape;85;p119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6" name="Google Shape;86;p119"/>
          <p:cNvSpPr/>
          <p:nvPr>
            <p:ph idx="4" type="pic"/>
          </p:nvPr>
        </p:nvSpPr>
        <p:spPr>
          <a:xfrm>
            <a:off x="3328844" y="1543050"/>
            <a:ext cx="2483136" cy="1992630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119"/>
          <p:cNvSpPr/>
          <p:nvPr>
            <p:ph idx="5" type="pic"/>
          </p:nvPr>
        </p:nvSpPr>
        <p:spPr>
          <a:xfrm>
            <a:off x="6063964" y="1543050"/>
            <a:ext cx="2483136" cy="1992630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19"/>
          <p:cNvSpPr/>
          <p:nvPr/>
        </p:nvSpPr>
        <p:spPr>
          <a:xfrm>
            <a:off x="8407428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19"/>
          <p:cNvSpPr/>
          <p:nvPr/>
        </p:nvSpPr>
        <p:spPr>
          <a:xfrm>
            <a:off x="8244097" y="4713316"/>
            <a:ext cx="141259" cy="141259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19"/>
          <p:cNvSpPr txBox="1"/>
          <p:nvPr/>
        </p:nvSpPr>
        <p:spPr>
          <a:xfrm>
            <a:off x="593725" y="4722841"/>
            <a:ext cx="1783555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-US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8FA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transition spd="slow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21.jpg"/><Relationship Id="rId5" Type="http://schemas.openxmlformats.org/officeDocument/2006/relationships/image" Target="../media/image19.jpg"/><Relationship Id="rId6" Type="http://schemas.openxmlformats.org/officeDocument/2006/relationships/image" Target="../media/image1.jpg"/><Relationship Id="rId7" Type="http://schemas.openxmlformats.org/officeDocument/2006/relationships/image" Target="../media/image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g2701bea7f2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9144000" cy="5143522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2701bea7f25_0_0"/>
          <p:cNvSpPr txBox="1"/>
          <p:nvPr/>
        </p:nvSpPr>
        <p:spPr>
          <a:xfrm>
            <a:off x="0" y="603225"/>
            <a:ext cx="4395900" cy="1020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  </a:t>
            </a:r>
            <a:r>
              <a:rPr lang="en-US" sz="32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LONDON HOUSING:</a:t>
            </a:r>
            <a:endParaRPr sz="32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  MARKET</a:t>
            </a:r>
            <a:r>
              <a:rPr lang="en-US" sz="32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3200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ANALYSIS</a:t>
            </a:r>
            <a:endParaRPr b="0" i="0" sz="3200" u="none" cap="none" strike="noStrike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8" name="Google Shape;238;g2701bea7f25_0_0"/>
          <p:cNvSpPr txBox="1"/>
          <p:nvPr/>
        </p:nvSpPr>
        <p:spPr>
          <a:xfrm>
            <a:off x="0" y="4213100"/>
            <a:ext cx="3899400" cy="283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MIS 6341.001 - Applied Machine Learning - S24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701bea7f25_4_12"/>
          <p:cNvSpPr txBox="1"/>
          <p:nvPr>
            <p:ph idx="1" type="body"/>
          </p:nvPr>
        </p:nvSpPr>
        <p:spPr>
          <a:xfrm>
            <a:off x="413252" y="102366"/>
            <a:ext cx="7953300" cy="3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Regional Cost Disparities</a:t>
            </a:r>
            <a:endParaRPr sz="250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  <p:pic>
        <p:nvPicPr>
          <p:cNvPr id="355" name="Google Shape;355;g2701bea7f25_4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050" y="617976"/>
            <a:ext cx="6153261" cy="3738299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2701bea7f25_4_12"/>
          <p:cNvSpPr txBox="1"/>
          <p:nvPr/>
        </p:nvSpPr>
        <p:spPr>
          <a:xfrm>
            <a:off x="486675" y="4551850"/>
            <a:ext cx="1498200" cy="38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701bea7f25_4_20"/>
          <p:cNvSpPr txBox="1"/>
          <p:nvPr>
            <p:ph idx="2" type="body"/>
          </p:nvPr>
        </p:nvSpPr>
        <p:spPr>
          <a:xfrm>
            <a:off x="371225" y="84051"/>
            <a:ext cx="7953300" cy="1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TOTAL HOUSES SOLD</a:t>
            </a:r>
            <a:endParaRPr b="1" sz="1800"/>
          </a:p>
        </p:txBody>
      </p:sp>
      <p:pic>
        <p:nvPicPr>
          <p:cNvPr id="363" name="Google Shape;363;g2701bea7f25_4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050" y="803100"/>
            <a:ext cx="4379275" cy="287617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g2701bea7f25_4_20"/>
          <p:cNvSpPr txBox="1"/>
          <p:nvPr/>
        </p:nvSpPr>
        <p:spPr>
          <a:xfrm>
            <a:off x="536950" y="443575"/>
            <a:ext cx="5378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Plot showing the trend in total houses sold  over the years</a:t>
            </a:r>
            <a:endParaRPr sz="1100"/>
          </a:p>
        </p:txBody>
      </p:sp>
      <p:pic>
        <p:nvPicPr>
          <p:cNvPr id="365" name="Google Shape;365;g2701bea7f25_4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2524" y="1928350"/>
            <a:ext cx="2027800" cy="80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g2701bea7f25_4_20"/>
          <p:cNvSpPr txBox="1"/>
          <p:nvPr/>
        </p:nvSpPr>
        <p:spPr>
          <a:xfrm>
            <a:off x="486675" y="4551850"/>
            <a:ext cx="1498200" cy="38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5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KEY </a:t>
            </a:r>
            <a:r>
              <a:rPr lang="en-US"/>
              <a:t>AREAS</a:t>
            </a:r>
            <a:r>
              <a:rPr b="0" i="0" lang="en-US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 FOR </a:t>
            </a:r>
            <a:r>
              <a:rPr b="0" i="0" lang="en-US" sz="2200" u="none" cap="none" strike="noStrike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rPr>
              <a:t>INCREASING SALES</a:t>
            </a:r>
            <a:endParaRPr b="0" i="0" sz="2200" u="none" cap="none" strike="noStrike">
              <a:solidFill>
                <a:schemeClr val="accen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372" name="Google Shape;372;p55"/>
          <p:cNvCxnSpPr/>
          <p:nvPr/>
        </p:nvCxnSpPr>
        <p:spPr>
          <a:xfrm>
            <a:off x="4923025" y="1543050"/>
            <a:ext cx="0" cy="27432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373" name="Google Shape;373;p55"/>
          <p:cNvGrpSpPr/>
          <p:nvPr/>
        </p:nvGrpSpPr>
        <p:grpSpPr>
          <a:xfrm>
            <a:off x="5722647" y="1485443"/>
            <a:ext cx="3104178" cy="905757"/>
            <a:chOff x="5722647" y="1485443"/>
            <a:chExt cx="3104178" cy="905757"/>
          </a:xfrm>
        </p:grpSpPr>
        <p:sp>
          <p:nvSpPr>
            <p:cNvPr id="374" name="Google Shape;374;p55"/>
            <p:cNvSpPr txBox="1"/>
            <p:nvPr/>
          </p:nvSpPr>
          <p:spPr>
            <a:xfrm>
              <a:off x="5726025" y="1696700"/>
              <a:ext cx="3100800" cy="69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-US" sz="1200">
                  <a:solidFill>
                    <a:schemeClr val="dk2"/>
                  </a:solidFill>
                  <a:highlight>
                    <a:schemeClr val="lt1"/>
                  </a:highlight>
                  <a:latin typeface="Roboto"/>
                  <a:ea typeface="Roboto"/>
                  <a:cs typeface="Roboto"/>
                  <a:sym typeface="Roboto"/>
                </a:rPr>
                <a:t>Kensington and Westminster stand out as the most expensive boroughs. Boroughs closer to these areas tend to have higher housing prices</a:t>
              </a:r>
              <a:endParaRPr b="0" i="0" sz="8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75" name="Google Shape;375;p55"/>
            <p:cNvSpPr txBox="1"/>
            <p:nvPr/>
          </p:nvSpPr>
          <p:spPr>
            <a:xfrm>
              <a:off x="5722647" y="1485443"/>
              <a:ext cx="2817595" cy="2180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lang="en-US" sz="1200">
                  <a:solidFill>
                    <a:schemeClr val="dk2"/>
                  </a:solidFill>
                  <a:highlight>
                    <a:schemeClr val="lt1"/>
                  </a:highlight>
                  <a:latin typeface="Roboto"/>
                  <a:ea typeface="Roboto"/>
                  <a:cs typeface="Roboto"/>
                  <a:sym typeface="Roboto"/>
                </a:rPr>
                <a:t>Proximity to Expensive Boroughs</a:t>
              </a:r>
              <a:endParaRPr b="1" i="0" sz="10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76" name="Google Shape;376;p55"/>
          <p:cNvGrpSpPr/>
          <p:nvPr/>
        </p:nvGrpSpPr>
        <p:grpSpPr>
          <a:xfrm>
            <a:off x="5061629" y="1546310"/>
            <a:ext cx="357790" cy="357790"/>
            <a:chOff x="5061629" y="1546310"/>
            <a:chExt cx="357790" cy="357790"/>
          </a:xfrm>
        </p:grpSpPr>
        <p:sp>
          <p:nvSpPr>
            <p:cNvPr id="377" name="Google Shape;377;p55"/>
            <p:cNvSpPr/>
            <p:nvPr/>
          </p:nvSpPr>
          <p:spPr>
            <a:xfrm>
              <a:off x="5061629" y="1546310"/>
              <a:ext cx="357790" cy="35779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55"/>
            <p:cNvSpPr txBox="1"/>
            <p:nvPr/>
          </p:nvSpPr>
          <p:spPr>
            <a:xfrm>
              <a:off x="5096929" y="1627065"/>
              <a:ext cx="280805" cy="183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01</a:t>
              </a:r>
              <a:endParaRPr b="1" i="0" sz="1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79" name="Google Shape;379;p55"/>
          <p:cNvGrpSpPr/>
          <p:nvPr/>
        </p:nvGrpSpPr>
        <p:grpSpPr>
          <a:xfrm rot="10800000">
            <a:off x="5057959" y="3047830"/>
            <a:ext cx="357793" cy="383236"/>
            <a:chOff x="5061629" y="3198622"/>
            <a:chExt cx="357900" cy="400330"/>
          </a:xfrm>
        </p:grpSpPr>
        <p:sp>
          <p:nvSpPr>
            <p:cNvPr id="380" name="Google Shape;380;p55"/>
            <p:cNvSpPr/>
            <p:nvPr/>
          </p:nvSpPr>
          <p:spPr>
            <a:xfrm>
              <a:off x="5061629" y="3241052"/>
              <a:ext cx="357900" cy="357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55"/>
            <p:cNvSpPr txBox="1"/>
            <p:nvPr/>
          </p:nvSpPr>
          <p:spPr>
            <a:xfrm flipH="1" rot="10800000">
              <a:off x="5100170" y="3198622"/>
              <a:ext cx="2808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02</a:t>
              </a:r>
              <a:endParaRPr b="1" i="0" sz="1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382" name="Google Shape;38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300" y="1368550"/>
            <a:ext cx="4535127" cy="3113576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5"/>
          <p:cNvSpPr txBox="1"/>
          <p:nvPr/>
        </p:nvSpPr>
        <p:spPr>
          <a:xfrm>
            <a:off x="5558025" y="29460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Borough Size and Houses Sold</a:t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384" name="Google Shape;384;p55"/>
          <p:cNvSpPr txBox="1"/>
          <p:nvPr/>
        </p:nvSpPr>
        <p:spPr>
          <a:xfrm>
            <a:off x="5558025" y="3162050"/>
            <a:ext cx="3406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There is a clear relationship between borough size and the number of houses sold. Larger boroughs generally have a higher number of houses sold.</a:t>
            </a:r>
            <a:endParaRPr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  <p:sp>
        <p:nvSpPr>
          <p:cNvPr id="385" name="Google Shape;385;p55"/>
          <p:cNvSpPr txBox="1"/>
          <p:nvPr/>
        </p:nvSpPr>
        <p:spPr>
          <a:xfrm>
            <a:off x="486675" y="4551850"/>
            <a:ext cx="1498200" cy="38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6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en-US"/>
              <a:t>FACTORS AFFECTING HOUSING</a:t>
            </a:r>
            <a:endParaRPr b="0" i="0" sz="2200" u="none" cap="none" strike="noStrike">
              <a:solidFill>
                <a:schemeClr val="accen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91" name="Google Shape;391;p56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Understanding the Drivers of Housing Price Fluctuations</a:t>
            </a:r>
            <a:endParaRPr b="0" i="0" sz="900" u="none" cap="none" strike="noStrike">
              <a:solidFill>
                <a:schemeClr val="dk1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2" name="Google Shape;39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2850"/>
            <a:ext cx="4629200" cy="33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3991" y="1100445"/>
            <a:ext cx="4057612" cy="34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6"/>
          <p:cNvSpPr txBox="1"/>
          <p:nvPr/>
        </p:nvSpPr>
        <p:spPr>
          <a:xfrm>
            <a:off x="486675" y="4551850"/>
            <a:ext cx="1498200" cy="38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70177ea108_0_46"/>
          <p:cNvSpPr/>
          <p:nvPr>
            <p:ph idx="2" type="pic"/>
          </p:nvPr>
        </p:nvSpPr>
        <p:spPr>
          <a:xfrm>
            <a:off x="20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g270177ea108_0_46"/>
          <p:cNvSpPr/>
          <p:nvPr/>
        </p:nvSpPr>
        <p:spPr>
          <a:xfrm>
            <a:off x="0" y="1204925"/>
            <a:ext cx="4950300" cy="2804100"/>
          </a:xfrm>
          <a:prstGeom prst="rect">
            <a:avLst/>
          </a:prstGeom>
          <a:solidFill>
            <a:schemeClr val="accent2">
              <a:alpha val="8863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1" name="Google Shape;401;g270177ea108_0_46"/>
          <p:cNvGrpSpPr/>
          <p:nvPr/>
        </p:nvGrpSpPr>
        <p:grpSpPr>
          <a:xfrm>
            <a:off x="594362" y="1533269"/>
            <a:ext cx="3345900" cy="1907824"/>
            <a:chOff x="594362" y="1533269"/>
            <a:chExt cx="3345900" cy="1907824"/>
          </a:xfrm>
        </p:grpSpPr>
        <p:cxnSp>
          <p:nvCxnSpPr>
            <p:cNvPr id="402" name="Google Shape;402;g270177ea108_0_46"/>
            <p:cNvCxnSpPr/>
            <p:nvPr/>
          </p:nvCxnSpPr>
          <p:spPr>
            <a:xfrm>
              <a:off x="594362" y="1974291"/>
              <a:ext cx="9144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03" name="Google Shape;403;g270177ea108_0_46"/>
            <p:cNvSpPr txBox="1"/>
            <p:nvPr/>
          </p:nvSpPr>
          <p:spPr>
            <a:xfrm>
              <a:off x="603253" y="3107793"/>
              <a:ext cx="33369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04" name="Google Shape;404;g270177ea108_0_46"/>
            <p:cNvSpPr/>
            <p:nvPr/>
          </p:nvSpPr>
          <p:spPr>
            <a:xfrm>
              <a:off x="608181" y="1533269"/>
              <a:ext cx="268120" cy="289232"/>
            </a:xfrm>
            <a:custGeom>
              <a:rect b="b" l="l" r="r" t="t"/>
              <a:pathLst>
                <a:path extrusionOk="0" h="137" w="127">
                  <a:moveTo>
                    <a:pt x="0" y="82"/>
                  </a:moveTo>
                  <a:lnTo>
                    <a:pt x="24" y="82"/>
                  </a:lnTo>
                  <a:lnTo>
                    <a:pt x="24" y="137"/>
                  </a:lnTo>
                  <a:lnTo>
                    <a:pt x="0" y="137"/>
                  </a:lnTo>
                  <a:lnTo>
                    <a:pt x="0" y="82"/>
                  </a:lnTo>
                  <a:close/>
                  <a:moveTo>
                    <a:pt x="34" y="137"/>
                  </a:moveTo>
                  <a:lnTo>
                    <a:pt x="34" y="34"/>
                  </a:lnTo>
                  <a:lnTo>
                    <a:pt x="59" y="34"/>
                  </a:lnTo>
                  <a:lnTo>
                    <a:pt x="59" y="137"/>
                  </a:lnTo>
                  <a:lnTo>
                    <a:pt x="34" y="137"/>
                  </a:lnTo>
                  <a:close/>
                  <a:moveTo>
                    <a:pt x="69" y="137"/>
                  </a:moveTo>
                  <a:lnTo>
                    <a:pt x="69" y="0"/>
                  </a:lnTo>
                  <a:lnTo>
                    <a:pt x="92" y="0"/>
                  </a:lnTo>
                  <a:lnTo>
                    <a:pt x="92" y="137"/>
                  </a:lnTo>
                  <a:lnTo>
                    <a:pt x="69" y="137"/>
                  </a:lnTo>
                  <a:close/>
                  <a:moveTo>
                    <a:pt x="103" y="137"/>
                  </a:moveTo>
                  <a:lnTo>
                    <a:pt x="103" y="54"/>
                  </a:lnTo>
                  <a:lnTo>
                    <a:pt x="127" y="54"/>
                  </a:lnTo>
                  <a:lnTo>
                    <a:pt x="127" y="137"/>
                  </a:lnTo>
                  <a:lnTo>
                    <a:pt x="103" y="1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g270177ea108_0_46"/>
            <p:cNvSpPr txBox="1"/>
            <p:nvPr/>
          </p:nvSpPr>
          <p:spPr>
            <a:xfrm>
              <a:off x="594362" y="2079377"/>
              <a:ext cx="33459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>
                  <a:solidFill>
                    <a:schemeClr val="accent1"/>
                  </a:solidFill>
                  <a:latin typeface="Lato Black"/>
                  <a:ea typeface="Lato Black"/>
                  <a:cs typeface="Lato Black"/>
                  <a:sym typeface="Lato Black"/>
                </a:rPr>
                <a:t>Regression,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>
                  <a:solidFill>
                    <a:schemeClr val="lt1"/>
                  </a:solidFill>
                  <a:latin typeface="Lato Black"/>
                  <a:ea typeface="Lato Black"/>
                  <a:cs typeface="Lato Black"/>
                  <a:sym typeface="Lato Black"/>
                </a:rPr>
                <a:t>Regression,</a:t>
              </a:r>
              <a:endParaRPr sz="32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  <a:p>
              <a:pPr indent="0" lvl="0" marL="0" rtl="0" algn="l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rPr lang="en-US" sz="3200">
                  <a:solidFill>
                    <a:schemeClr val="accent1"/>
                  </a:solidFill>
                  <a:latin typeface="Lato Black"/>
                  <a:ea typeface="Lato Black"/>
                  <a:cs typeface="Lato Black"/>
                  <a:sym typeface="Lato Black"/>
                </a:rPr>
                <a:t>Regression!</a:t>
              </a:r>
              <a:endParaRPr sz="32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en-US"/>
              <a:t>Regression Analyses</a:t>
            </a:r>
            <a:endParaRPr b="0" i="0" sz="2200" u="none" cap="none" strike="noStrike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411" name="Google Shape;411;p2"/>
          <p:cNvSpPr txBox="1"/>
          <p:nvPr/>
        </p:nvSpPr>
        <p:spPr>
          <a:xfrm>
            <a:off x="1065127" y="1242567"/>
            <a:ext cx="62688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Steps, using Python: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AutoNum type="arabicPeriod"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Cleaning: Address null data and eliminate problematic predictors.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432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AutoNum type="alphaLcPeriod"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dataset went from 13549 to 13455 records.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AutoNum type="arabicPeriod"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Conversion of Categorical Predictors to K-1 Dummy Variables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432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AutoNum type="alphaLcPeriod"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Models were built with 46 predictor variables.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AutoNum type="arabicPeriod"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Visualization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432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AutoNum type="alphaLcPeriod"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Histogram of average price distribution, heatmap of correlations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AutoNum type="arabicPeriod"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Split Dataset (70% training, 30% testing)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AutoNum type="arabicPeriod"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 Models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432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AutoNum type="alphaLcPeriod"/>
            </a:pPr>
            <a:r>
              <a:rPr b="1" lang="en-US" sz="135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Linear Regression, Lasso, Ridge, Decision Tree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and </a:t>
            </a:r>
            <a:r>
              <a:rPr b="1" lang="en-US" sz="135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Random Forest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regressors were considered.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432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AutoNum type="alphaLcPeriod"/>
            </a:pPr>
            <a:r>
              <a:rPr b="1" lang="en-US" sz="135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Polynomial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Regression was attempted, but high # of features made it too computationally inefficient for presentation purposes.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AutoNum type="arabicPeriod"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Compare Accuracies, identify best performing model.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2"/>
          <p:cNvSpPr txBox="1"/>
          <p:nvPr/>
        </p:nvSpPr>
        <p:spPr>
          <a:xfrm>
            <a:off x="486675" y="4551850"/>
            <a:ext cx="1498200" cy="38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70177ea108_0_15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en-US"/>
              <a:t>Visualization</a:t>
            </a:r>
            <a:endParaRPr b="0" i="0" sz="2200" u="none" cap="none" strike="noStrike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418" name="Google Shape;418;g270177ea108_0_15"/>
          <p:cNvSpPr txBox="1"/>
          <p:nvPr/>
        </p:nvSpPr>
        <p:spPr>
          <a:xfrm>
            <a:off x="593727" y="977542"/>
            <a:ext cx="62688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Char char="●"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frequency histogram of the outcome of interest, average price of housing, was considered to explore the data. 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Char char="●"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heatmap was considered to explore correlations between predictors.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9" name="Google Shape;419;g270177ea108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375" y="1741542"/>
            <a:ext cx="3744526" cy="2730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g270177ea108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4925" y="1741551"/>
            <a:ext cx="3408000" cy="2977924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g270177ea108_0_15"/>
          <p:cNvSpPr txBox="1"/>
          <p:nvPr/>
        </p:nvSpPr>
        <p:spPr>
          <a:xfrm>
            <a:off x="486675" y="4551850"/>
            <a:ext cx="1498200" cy="38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70177ea108_0_5"/>
          <p:cNvSpPr txBox="1"/>
          <p:nvPr/>
        </p:nvSpPr>
        <p:spPr>
          <a:xfrm>
            <a:off x="486675" y="4551850"/>
            <a:ext cx="1498200" cy="38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270177ea108_0_5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en-US"/>
              <a:t>Model Performances</a:t>
            </a:r>
            <a:endParaRPr b="0" i="0" sz="2200" u="none" cap="none" strike="noStrike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428" name="Google Shape;428;g270177ea108_0_5"/>
          <p:cNvSpPr txBox="1"/>
          <p:nvPr/>
        </p:nvSpPr>
        <p:spPr>
          <a:xfrm>
            <a:off x="1751200" y="4032296"/>
            <a:ext cx="6268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Char char="●"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Models were evaluated on the basis of accuracy, or their R^2 score. 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Char char="●"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best performing model was </a:t>
            </a:r>
            <a:r>
              <a:rPr b="1" lang="en-US" sz="135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Random Forest Regression</a:t>
            </a:r>
            <a:r>
              <a:rPr lang="en-US" sz="135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</a:t>
            </a:r>
            <a:r>
              <a:rPr b="1" lang="en-US" sz="135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500 trees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lang="en-US" sz="135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1000 maximum samples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Char char="●"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Polynomial Regression was not feasible because the large number of features made it too computationally demanding to present in class in a timely manner.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29" name="Google Shape;429;g270177ea108_0_5"/>
          <p:cNvGraphicFramePr/>
          <p:nvPr/>
        </p:nvGraphicFramePr>
        <p:xfrm>
          <a:off x="817250" y="984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{19CF6365-394D-4D10-8E95-58D72B6B3CAA}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u="sng"/>
                        <a:t>Model</a:t>
                      </a:r>
                      <a:endParaRPr b="1" u="sng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u="sng"/>
                        <a:t>Training R^2 Score</a:t>
                      </a:r>
                      <a:endParaRPr b="1" u="sng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u="sng"/>
                        <a:t>Test R^2 Score</a:t>
                      </a:r>
                      <a:endParaRPr b="1" u="sng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u="sng"/>
                        <a:t>Best Gridsearch</a:t>
                      </a:r>
                      <a:endParaRPr b="1" u="sng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Linear Regression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0.4098995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0.3805054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N/A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Polynomial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Too Computationally Demanding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Too Computationally Demanding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Too Computationally Demanding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Ridge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0.4098994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0.3805083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0.4034508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Lasso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0.4098995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0.3805054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0.4034507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Regression Tree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0.4470087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0.4370932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0.4282369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6AA84F"/>
                          </a:solidFill>
                        </a:rPr>
                        <a:t>Random Forest</a:t>
                      </a:r>
                      <a:endParaRPr b="1"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6AA84F"/>
                          </a:solidFill>
                        </a:rPr>
                        <a:t>0.6620677</a:t>
                      </a:r>
                      <a:endParaRPr b="1"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6AA84F"/>
                          </a:solidFill>
                        </a:rPr>
                        <a:t>0.5813693</a:t>
                      </a:r>
                      <a:endParaRPr b="1"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6AA84F"/>
                          </a:solidFill>
                        </a:rPr>
                        <a:t>N/A</a:t>
                      </a:r>
                      <a:endParaRPr b="1"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701253b0f3_0_10"/>
          <p:cNvSpPr/>
          <p:nvPr>
            <p:ph idx="2" type="pic"/>
          </p:nvPr>
        </p:nvSpPr>
        <p:spPr>
          <a:xfrm>
            <a:off x="20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g2701253b0f3_0_10"/>
          <p:cNvSpPr/>
          <p:nvPr/>
        </p:nvSpPr>
        <p:spPr>
          <a:xfrm>
            <a:off x="0" y="1204925"/>
            <a:ext cx="4950300" cy="2804100"/>
          </a:xfrm>
          <a:prstGeom prst="rect">
            <a:avLst/>
          </a:prstGeom>
          <a:solidFill>
            <a:schemeClr val="accent2">
              <a:alpha val="8863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6" name="Google Shape;436;g2701253b0f3_0_10"/>
          <p:cNvGrpSpPr/>
          <p:nvPr/>
        </p:nvGrpSpPr>
        <p:grpSpPr>
          <a:xfrm>
            <a:off x="594362" y="1533269"/>
            <a:ext cx="3345900" cy="1907824"/>
            <a:chOff x="594362" y="1533269"/>
            <a:chExt cx="3345900" cy="1907824"/>
          </a:xfrm>
        </p:grpSpPr>
        <p:cxnSp>
          <p:nvCxnSpPr>
            <p:cNvPr id="437" name="Google Shape;437;g2701253b0f3_0_10"/>
            <p:cNvCxnSpPr/>
            <p:nvPr/>
          </p:nvCxnSpPr>
          <p:spPr>
            <a:xfrm>
              <a:off x="594362" y="1974291"/>
              <a:ext cx="9144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38" name="Google Shape;438;g2701253b0f3_0_10"/>
            <p:cNvSpPr txBox="1"/>
            <p:nvPr/>
          </p:nvSpPr>
          <p:spPr>
            <a:xfrm>
              <a:off x="603253" y="3107793"/>
              <a:ext cx="33369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39" name="Google Shape;439;g2701253b0f3_0_10"/>
            <p:cNvSpPr/>
            <p:nvPr/>
          </p:nvSpPr>
          <p:spPr>
            <a:xfrm>
              <a:off x="608181" y="1533269"/>
              <a:ext cx="268120" cy="289232"/>
            </a:xfrm>
            <a:custGeom>
              <a:rect b="b" l="l" r="r" t="t"/>
              <a:pathLst>
                <a:path extrusionOk="0" h="137" w="127">
                  <a:moveTo>
                    <a:pt x="0" y="82"/>
                  </a:moveTo>
                  <a:lnTo>
                    <a:pt x="24" y="82"/>
                  </a:lnTo>
                  <a:lnTo>
                    <a:pt x="24" y="137"/>
                  </a:lnTo>
                  <a:lnTo>
                    <a:pt x="0" y="137"/>
                  </a:lnTo>
                  <a:lnTo>
                    <a:pt x="0" y="82"/>
                  </a:lnTo>
                  <a:close/>
                  <a:moveTo>
                    <a:pt x="34" y="137"/>
                  </a:moveTo>
                  <a:lnTo>
                    <a:pt x="34" y="34"/>
                  </a:lnTo>
                  <a:lnTo>
                    <a:pt x="59" y="34"/>
                  </a:lnTo>
                  <a:lnTo>
                    <a:pt x="59" y="137"/>
                  </a:lnTo>
                  <a:lnTo>
                    <a:pt x="34" y="137"/>
                  </a:lnTo>
                  <a:close/>
                  <a:moveTo>
                    <a:pt x="69" y="137"/>
                  </a:moveTo>
                  <a:lnTo>
                    <a:pt x="69" y="0"/>
                  </a:lnTo>
                  <a:lnTo>
                    <a:pt x="92" y="0"/>
                  </a:lnTo>
                  <a:lnTo>
                    <a:pt x="92" y="137"/>
                  </a:lnTo>
                  <a:lnTo>
                    <a:pt x="69" y="137"/>
                  </a:lnTo>
                  <a:close/>
                  <a:moveTo>
                    <a:pt x="103" y="137"/>
                  </a:moveTo>
                  <a:lnTo>
                    <a:pt x="103" y="54"/>
                  </a:lnTo>
                  <a:lnTo>
                    <a:pt x="127" y="54"/>
                  </a:lnTo>
                  <a:lnTo>
                    <a:pt x="127" y="137"/>
                  </a:lnTo>
                  <a:lnTo>
                    <a:pt x="103" y="1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g2701253b0f3_0_10"/>
            <p:cNvSpPr txBox="1"/>
            <p:nvPr/>
          </p:nvSpPr>
          <p:spPr>
            <a:xfrm>
              <a:off x="594362" y="2079377"/>
              <a:ext cx="33459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>
                  <a:solidFill>
                    <a:schemeClr val="accent1"/>
                  </a:solidFill>
                  <a:latin typeface="Lato Black"/>
                  <a:ea typeface="Lato Black"/>
                  <a:cs typeface="Lato Black"/>
                  <a:sym typeface="Lato Black"/>
                </a:rPr>
                <a:t>Classification </a:t>
              </a:r>
              <a:r>
                <a:rPr lang="en-US" sz="3200">
                  <a:solidFill>
                    <a:schemeClr val="lt1"/>
                  </a:solidFill>
                  <a:latin typeface="Lato Black"/>
                  <a:ea typeface="Lato Black"/>
                  <a:cs typeface="Lato Black"/>
                  <a:sym typeface="Lato Black"/>
                </a:rPr>
                <a:t>Analysis</a:t>
              </a:r>
              <a:endParaRPr b="0" i="0" sz="3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701bea7f25_2_0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en-US"/>
              <a:t>Classification </a:t>
            </a:r>
            <a:r>
              <a:rPr lang="en-US">
                <a:solidFill>
                  <a:schemeClr val="accent2"/>
                </a:solidFill>
              </a:rPr>
              <a:t>Overview</a:t>
            </a:r>
            <a:endParaRPr/>
          </a:p>
        </p:txBody>
      </p:sp>
      <p:grpSp>
        <p:nvGrpSpPr>
          <p:cNvPr id="446" name="Google Shape;446;g2701bea7f25_2_0"/>
          <p:cNvGrpSpPr/>
          <p:nvPr/>
        </p:nvGrpSpPr>
        <p:grpSpPr>
          <a:xfrm>
            <a:off x="1290469" y="1390651"/>
            <a:ext cx="3593653" cy="800374"/>
            <a:chOff x="1290469" y="1543051"/>
            <a:chExt cx="3593653" cy="800374"/>
          </a:xfrm>
        </p:grpSpPr>
        <p:sp>
          <p:nvSpPr>
            <p:cNvPr id="447" name="Google Shape;447;g2701bea7f25_2_0"/>
            <p:cNvSpPr txBox="1"/>
            <p:nvPr/>
          </p:nvSpPr>
          <p:spPr>
            <a:xfrm>
              <a:off x="1292222" y="1843325"/>
              <a:ext cx="3591900" cy="5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0D0D0D"/>
                  </a:solidFill>
                  <a:latin typeface="Calibri"/>
                  <a:ea typeface="Calibri"/>
                  <a:cs typeface="Calibri"/>
                  <a:sym typeface="Calibri"/>
                </a:rPr>
                <a:t>Collected data from two datasets: cleaned_housing_data.csv and housing_in_london_monthly_variables.csv and performed initial cleaning to handle missing values </a:t>
              </a:r>
              <a:endPara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48" name="Google Shape;448;g2701bea7f25_2_0"/>
            <p:cNvSpPr txBox="1"/>
            <p:nvPr/>
          </p:nvSpPr>
          <p:spPr>
            <a:xfrm>
              <a:off x="1290469" y="1543051"/>
              <a:ext cx="2878200" cy="21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solidFill>
                    <a:srgbClr val="0D0D0D"/>
                  </a:solidFill>
                  <a:latin typeface="Calibri"/>
                  <a:ea typeface="Calibri"/>
                  <a:cs typeface="Calibri"/>
                  <a:sym typeface="Calibri"/>
                </a:rPr>
                <a:t>Data Collection and Cleaning</a:t>
              </a:r>
              <a:endParaRPr b="1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449" name="Google Shape;449;g2701bea7f25_2_0"/>
          <p:cNvGrpSpPr/>
          <p:nvPr/>
        </p:nvGrpSpPr>
        <p:grpSpPr>
          <a:xfrm>
            <a:off x="1290469" y="2392283"/>
            <a:ext cx="3460179" cy="808292"/>
            <a:chOff x="1290469" y="2544683"/>
            <a:chExt cx="3460179" cy="808292"/>
          </a:xfrm>
        </p:grpSpPr>
        <p:sp>
          <p:nvSpPr>
            <p:cNvPr id="450" name="Google Shape;450;g2701bea7f25_2_0"/>
            <p:cNvSpPr txBox="1"/>
            <p:nvPr/>
          </p:nvSpPr>
          <p:spPr>
            <a:xfrm>
              <a:off x="1309348" y="2852875"/>
              <a:ext cx="3441300" cy="5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0D0D0D"/>
                  </a:solidFill>
                  <a:latin typeface="Calibri"/>
                  <a:ea typeface="Calibri"/>
                  <a:cs typeface="Calibri"/>
                  <a:sym typeface="Calibri"/>
                </a:rPr>
                <a:t>Merged datasets based on common attribute ‘year’ and encoded categorical variables and standardized numerical data to prepare for modeling</a:t>
              </a:r>
              <a:endPara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51" name="Google Shape;451;g2701bea7f25_2_0"/>
            <p:cNvSpPr txBox="1"/>
            <p:nvPr/>
          </p:nvSpPr>
          <p:spPr>
            <a:xfrm>
              <a:off x="1290469" y="2544683"/>
              <a:ext cx="2878200" cy="21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1300">
                  <a:solidFill>
                    <a:srgbClr val="0D0D0D"/>
                  </a:solidFill>
                  <a:latin typeface="Calibri"/>
                  <a:ea typeface="Calibri"/>
                  <a:cs typeface="Calibri"/>
                  <a:sym typeface="Calibri"/>
                </a:rPr>
                <a:t>Data Merging and Preparation</a:t>
              </a:r>
              <a:endParaRPr b="1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452" name="Google Shape;452;g2701bea7f25_2_0"/>
          <p:cNvGrpSpPr/>
          <p:nvPr/>
        </p:nvGrpSpPr>
        <p:grpSpPr>
          <a:xfrm>
            <a:off x="1290469" y="3393916"/>
            <a:ext cx="3467829" cy="781284"/>
            <a:chOff x="1290469" y="3546316"/>
            <a:chExt cx="3467829" cy="781284"/>
          </a:xfrm>
        </p:grpSpPr>
        <p:sp>
          <p:nvSpPr>
            <p:cNvPr id="453" name="Google Shape;453;g2701bea7f25_2_0"/>
            <p:cNvSpPr txBox="1"/>
            <p:nvPr/>
          </p:nvSpPr>
          <p:spPr>
            <a:xfrm>
              <a:off x="1301698" y="3827500"/>
              <a:ext cx="3456600" cy="5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0D0D0D"/>
                  </a:solidFill>
                  <a:latin typeface="Calibri"/>
                  <a:ea typeface="Calibri"/>
                  <a:cs typeface="Calibri"/>
                  <a:sym typeface="Calibri"/>
                </a:rPr>
                <a:t>Used correlation analysis and feature importance metrics from preliminary Random Forest models </a:t>
              </a:r>
              <a:endPara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54" name="Google Shape;454;g2701bea7f25_2_0"/>
            <p:cNvSpPr txBox="1"/>
            <p:nvPr/>
          </p:nvSpPr>
          <p:spPr>
            <a:xfrm>
              <a:off x="1290469" y="3546316"/>
              <a:ext cx="2878200" cy="21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1300">
                  <a:solidFill>
                    <a:srgbClr val="0D0D0D"/>
                  </a:solidFill>
                  <a:latin typeface="Calibri"/>
                  <a:ea typeface="Calibri"/>
                  <a:cs typeface="Calibri"/>
                  <a:sym typeface="Calibri"/>
                </a:rPr>
                <a:t>Feature Selection and Engineering</a:t>
              </a:r>
              <a:endParaRPr b="1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455" name="Google Shape;455;g2701bea7f25_2_0"/>
          <p:cNvGrpSpPr/>
          <p:nvPr/>
        </p:nvGrpSpPr>
        <p:grpSpPr>
          <a:xfrm>
            <a:off x="5659318" y="1390651"/>
            <a:ext cx="3413957" cy="890512"/>
            <a:chOff x="5659318" y="1543051"/>
            <a:chExt cx="3413957" cy="890512"/>
          </a:xfrm>
        </p:grpSpPr>
        <p:sp>
          <p:nvSpPr>
            <p:cNvPr id="456" name="Google Shape;456;g2701bea7f25_2_0"/>
            <p:cNvSpPr txBox="1"/>
            <p:nvPr/>
          </p:nvSpPr>
          <p:spPr>
            <a:xfrm>
              <a:off x="5661075" y="1847663"/>
              <a:ext cx="3412200" cy="58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0D0D0D"/>
                  </a:solidFill>
                  <a:latin typeface="Calibri"/>
                  <a:ea typeface="Calibri"/>
                  <a:cs typeface="Calibri"/>
                  <a:sym typeface="Calibri"/>
                </a:rPr>
                <a:t>Trained six different classifiers: Random Forest, SVM, and KNN, LogReg, Bagging, Adaboost + used grid search for hyperparameter optimization to enhance model performance</a:t>
              </a:r>
              <a:endParaRPr sz="8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57" name="Google Shape;457;g2701bea7f25_2_0"/>
            <p:cNvSpPr txBox="1"/>
            <p:nvPr/>
          </p:nvSpPr>
          <p:spPr>
            <a:xfrm>
              <a:off x="5659318" y="1543051"/>
              <a:ext cx="28782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1300">
                  <a:solidFill>
                    <a:srgbClr val="0D0D0D"/>
                  </a:solidFill>
                  <a:latin typeface="Calibri"/>
                  <a:ea typeface="Calibri"/>
                  <a:cs typeface="Calibri"/>
                  <a:sym typeface="Calibri"/>
                </a:rPr>
                <a:t>Model Training and Parameter Tuning</a:t>
              </a:r>
              <a:endParaRPr b="1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458" name="Google Shape;458;g2701bea7f25_2_0"/>
          <p:cNvGrpSpPr/>
          <p:nvPr/>
        </p:nvGrpSpPr>
        <p:grpSpPr>
          <a:xfrm>
            <a:off x="5659318" y="2392283"/>
            <a:ext cx="3429280" cy="804692"/>
            <a:chOff x="5659318" y="2544683"/>
            <a:chExt cx="3429280" cy="804692"/>
          </a:xfrm>
        </p:grpSpPr>
        <p:sp>
          <p:nvSpPr>
            <p:cNvPr id="459" name="Google Shape;459;g2701bea7f25_2_0"/>
            <p:cNvSpPr txBox="1"/>
            <p:nvPr/>
          </p:nvSpPr>
          <p:spPr>
            <a:xfrm>
              <a:off x="5678198" y="2849275"/>
              <a:ext cx="3410400" cy="5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0D0D0D"/>
                  </a:solidFill>
                  <a:latin typeface="Calibri"/>
                  <a:ea typeface="Calibri"/>
                  <a:cs typeface="Calibri"/>
                  <a:sym typeface="Calibri"/>
                </a:rPr>
                <a:t>Evaluated models based on accuracy, precision, recall, and F1 scores</a:t>
              </a:r>
              <a:endPara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60" name="Google Shape;460;g2701bea7f25_2_0"/>
            <p:cNvSpPr txBox="1"/>
            <p:nvPr/>
          </p:nvSpPr>
          <p:spPr>
            <a:xfrm>
              <a:off x="5659318" y="2544683"/>
              <a:ext cx="28782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1300">
                  <a:solidFill>
                    <a:srgbClr val="0D0D0D"/>
                  </a:solidFill>
                  <a:latin typeface="Calibri"/>
                  <a:ea typeface="Calibri"/>
                  <a:cs typeface="Calibri"/>
                  <a:sym typeface="Calibri"/>
                </a:rPr>
                <a:t>Model Evaluation</a:t>
              </a:r>
              <a:endParaRPr b="1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461" name="Google Shape;461;g2701bea7f25_2_0"/>
          <p:cNvGrpSpPr/>
          <p:nvPr/>
        </p:nvGrpSpPr>
        <p:grpSpPr>
          <a:xfrm>
            <a:off x="5659318" y="3393916"/>
            <a:ext cx="3421632" cy="929184"/>
            <a:chOff x="5659318" y="3546316"/>
            <a:chExt cx="3421632" cy="929184"/>
          </a:xfrm>
        </p:grpSpPr>
        <p:sp>
          <p:nvSpPr>
            <p:cNvPr id="462" name="Google Shape;462;g2701bea7f25_2_0"/>
            <p:cNvSpPr txBox="1"/>
            <p:nvPr/>
          </p:nvSpPr>
          <p:spPr>
            <a:xfrm>
              <a:off x="5670550" y="3827500"/>
              <a:ext cx="3410400" cy="6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0D0D0D"/>
                  </a:solidFill>
                  <a:latin typeface="Calibri"/>
                  <a:ea typeface="Calibri"/>
                  <a:cs typeface="Calibri"/>
                  <a:sym typeface="Calibri"/>
                </a:rPr>
                <a:t>Developed visualizations to compare model accuracies, display feature importance, and interpret the confusion matrix</a:t>
              </a:r>
              <a:endParaRPr b="0" i="0" sz="1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63" name="Google Shape;463;g2701bea7f25_2_0"/>
            <p:cNvSpPr txBox="1"/>
            <p:nvPr/>
          </p:nvSpPr>
          <p:spPr>
            <a:xfrm>
              <a:off x="5659318" y="3546316"/>
              <a:ext cx="2878200" cy="21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1300">
                  <a:solidFill>
                    <a:srgbClr val="0D0D0D"/>
                  </a:solidFill>
                  <a:latin typeface="Calibri"/>
                  <a:ea typeface="Calibri"/>
                  <a:cs typeface="Calibri"/>
                  <a:sym typeface="Calibri"/>
                </a:rPr>
                <a:t>Visualization and Analysis</a:t>
              </a:r>
              <a:endParaRPr b="1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64" name="Google Shape;464;g2701bea7f25_2_0"/>
          <p:cNvSpPr/>
          <p:nvPr/>
        </p:nvSpPr>
        <p:spPr>
          <a:xfrm>
            <a:off x="4962575" y="2392283"/>
            <a:ext cx="503700" cy="503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5" name="Google Shape;465;g2701bea7f25_2_0"/>
          <p:cNvGrpSpPr/>
          <p:nvPr/>
        </p:nvGrpSpPr>
        <p:grpSpPr>
          <a:xfrm>
            <a:off x="593726" y="3393916"/>
            <a:ext cx="503700" cy="503700"/>
            <a:chOff x="593726" y="3546316"/>
            <a:chExt cx="503700" cy="503700"/>
          </a:xfrm>
        </p:grpSpPr>
        <p:sp>
          <p:nvSpPr>
            <p:cNvPr id="466" name="Google Shape;466;g2701bea7f25_2_0"/>
            <p:cNvSpPr/>
            <p:nvPr/>
          </p:nvSpPr>
          <p:spPr>
            <a:xfrm>
              <a:off x="593726" y="3546316"/>
              <a:ext cx="503700" cy="503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g2701bea7f25_2_0"/>
            <p:cNvSpPr/>
            <p:nvPr/>
          </p:nvSpPr>
          <p:spPr>
            <a:xfrm>
              <a:off x="737526" y="3708692"/>
              <a:ext cx="203716" cy="174333"/>
            </a:xfrm>
            <a:custGeom>
              <a:rect b="b" l="l" r="r" t="t"/>
              <a:pathLst>
                <a:path extrusionOk="0" h="134" w="157">
                  <a:moveTo>
                    <a:pt x="157" y="19"/>
                  </a:moveTo>
                  <a:cubicBezTo>
                    <a:pt x="157" y="67"/>
                    <a:pt x="157" y="67"/>
                    <a:pt x="157" y="67"/>
                  </a:cubicBezTo>
                  <a:cubicBezTo>
                    <a:pt x="157" y="69"/>
                    <a:pt x="157" y="70"/>
                    <a:pt x="156" y="71"/>
                  </a:cubicBezTo>
                  <a:cubicBezTo>
                    <a:pt x="155" y="72"/>
                    <a:pt x="153" y="73"/>
                    <a:pt x="152" y="73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3" y="85"/>
                    <a:pt x="53" y="86"/>
                    <a:pt x="54" y="87"/>
                  </a:cubicBezTo>
                  <a:cubicBezTo>
                    <a:pt x="54" y="88"/>
                    <a:pt x="54" y="88"/>
                    <a:pt x="54" y="89"/>
                  </a:cubicBezTo>
                  <a:cubicBezTo>
                    <a:pt x="54" y="90"/>
                    <a:pt x="54" y="91"/>
                    <a:pt x="54" y="91"/>
                  </a:cubicBezTo>
                  <a:cubicBezTo>
                    <a:pt x="54" y="92"/>
                    <a:pt x="54" y="94"/>
                    <a:pt x="52" y="97"/>
                  </a:cubicBezTo>
                  <a:cubicBezTo>
                    <a:pt x="139" y="97"/>
                    <a:pt x="139" y="97"/>
                    <a:pt x="139" y="97"/>
                  </a:cubicBezTo>
                  <a:cubicBezTo>
                    <a:pt x="141" y="97"/>
                    <a:pt x="142" y="98"/>
                    <a:pt x="143" y="99"/>
                  </a:cubicBezTo>
                  <a:cubicBezTo>
                    <a:pt x="145" y="100"/>
                    <a:pt x="145" y="102"/>
                    <a:pt x="145" y="103"/>
                  </a:cubicBezTo>
                  <a:cubicBezTo>
                    <a:pt x="145" y="105"/>
                    <a:pt x="145" y="106"/>
                    <a:pt x="143" y="108"/>
                  </a:cubicBezTo>
                  <a:cubicBezTo>
                    <a:pt x="142" y="109"/>
                    <a:pt x="141" y="109"/>
                    <a:pt x="139" y="109"/>
                  </a:cubicBezTo>
                  <a:cubicBezTo>
                    <a:pt x="42" y="109"/>
                    <a:pt x="42" y="109"/>
                    <a:pt x="42" y="109"/>
                  </a:cubicBezTo>
                  <a:cubicBezTo>
                    <a:pt x="41" y="109"/>
                    <a:pt x="39" y="109"/>
                    <a:pt x="38" y="108"/>
                  </a:cubicBezTo>
                  <a:cubicBezTo>
                    <a:pt x="37" y="106"/>
                    <a:pt x="36" y="105"/>
                    <a:pt x="36" y="103"/>
                  </a:cubicBezTo>
                  <a:cubicBezTo>
                    <a:pt x="36" y="102"/>
                    <a:pt x="37" y="101"/>
                    <a:pt x="37" y="100"/>
                  </a:cubicBezTo>
                  <a:cubicBezTo>
                    <a:pt x="38" y="98"/>
                    <a:pt x="39" y="96"/>
                    <a:pt x="40" y="94"/>
                  </a:cubicBezTo>
                  <a:cubicBezTo>
                    <a:pt x="41" y="92"/>
                    <a:pt x="42" y="91"/>
                    <a:pt x="42" y="90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3"/>
                    <a:pt x="3" y="12"/>
                    <a:pt x="2" y="11"/>
                  </a:cubicBezTo>
                  <a:cubicBezTo>
                    <a:pt x="1" y="10"/>
                    <a:pt x="0" y="8"/>
                    <a:pt x="0" y="6"/>
                  </a:cubicBezTo>
                  <a:cubicBezTo>
                    <a:pt x="0" y="5"/>
                    <a:pt x="1" y="3"/>
                    <a:pt x="2" y="2"/>
                  </a:cubicBezTo>
                  <a:cubicBezTo>
                    <a:pt x="3" y="1"/>
                    <a:pt x="4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2" y="1"/>
                    <a:pt x="33" y="1"/>
                  </a:cubicBezTo>
                  <a:cubicBezTo>
                    <a:pt x="34" y="1"/>
                    <a:pt x="34" y="2"/>
                    <a:pt x="35" y="3"/>
                  </a:cubicBezTo>
                  <a:cubicBezTo>
                    <a:pt x="35" y="3"/>
                    <a:pt x="36" y="4"/>
                    <a:pt x="36" y="5"/>
                  </a:cubicBezTo>
                  <a:cubicBezTo>
                    <a:pt x="36" y="6"/>
                    <a:pt x="37" y="7"/>
                    <a:pt x="37" y="7"/>
                  </a:cubicBezTo>
                  <a:cubicBezTo>
                    <a:pt x="37" y="8"/>
                    <a:pt x="37" y="9"/>
                    <a:pt x="37" y="10"/>
                  </a:cubicBezTo>
                  <a:cubicBezTo>
                    <a:pt x="37" y="11"/>
                    <a:pt x="38" y="12"/>
                    <a:pt x="38" y="13"/>
                  </a:cubicBezTo>
                  <a:cubicBezTo>
                    <a:pt x="151" y="13"/>
                    <a:pt x="151" y="13"/>
                    <a:pt x="151" y="13"/>
                  </a:cubicBezTo>
                  <a:cubicBezTo>
                    <a:pt x="153" y="13"/>
                    <a:pt x="154" y="13"/>
                    <a:pt x="155" y="14"/>
                  </a:cubicBezTo>
                  <a:cubicBezTo>
                    <a:pt x="157" y="16"/>
                    <a:pt x="157" y="17"/>
                    <a:pt x="157" y="19"/>
                  </a:cubicBezTo>
                  <a:close/>
                  <a:moveTo>
                    <a:pt x="57" y="113"/>
                  </a:moveTo>
                  <a:cubicBezTo>
                    <a:pt x="59" y="115"/>
                    <a:pt x="60" y="118"/>
                    <a:pt x="60" y="121"/>
                  </a:cubicBezTo>
                  <a:cubicBezTo>
                    <a:pt x="60" y="125"/>
                    <a:pt x="59" y="128"/>
                    <a:pt x="57" y="130"/>
                  </a:cubicBezTo>
                  <a:cubicBezTo>
                    <a:pt x="55" y="132"/>
                    <a:pt x="52" y="134"/>
                    <a:pt x="48" y="134"/>
                  </a:cubicBezTo>
                  <a:cubicBezTo>
                    <a:pt x="45" y="134"/>
                    <a:pt x="42" y="132"/>
                    <a:pt x="40" y="130"/>
                  </a:cubicBezTo>
                  <a:cubicBezTo>
                    <a:pt x="37" y="128"/>
                    <a:pt x="36" y="125"/>
                    <a:pt x="36" y="121"/>
                  </a:cubicBezTo>
                  <a:cubicBezTo>
                    <a:pt x="36" y="118"/>
                    <a:pt x="37" y="115"/>
                    <a:pt x="40" y="113"/>
                  </a:cubicBezTo>
                  <a:cubicBezTo>
                    <a:pt x="42" y="111"/>
                    <a:pt x="45" y="109"/>
                    <a:pt x="48" y="109"/>
                  </a:cubicBezTo>
                  <a:cubicBezTo>
                    <a:pt x="52" y="109"/>
                    <a:pt x="55" y="111"/>
                    <a:pt x="57" y="113"/>
                  </a:cubicBezTo>
                  <a:close/>
                  <a:moveTo>
                    <a:pt x="142" y="113"/>
                  </a:moveTo>
                  <a:cubicBezTo>
                    <a:pt x="144" y="115"/>
                    <a:pt x="145" y="118"/>
                    <a:pt x="145" y="121"/>
                  </a:cubicBezTo>
                  <a:cubicBezTo>
                    <a:pt x="145" y="125"/>
                    <a:pt x="144" y="128"/>
                    <a:pt x="142" y="130"/>
                  </a:cubicBezTo>
                  <a:cubicBezTo>
                    <a:pt x="139" y="132"/>
                    <a:pt x="136" y="134"/>
                    <a:pt x="133" y="134"/>
                  </a:cubicBezTo>
                  <a:cubicBezTo>
                    <a:pt x="130" y="134"/>
                    <a:pt x="127" y="132"/>
                    <a:pt x="125" y="130"/>
                  </a:cubicBezTo>
                  <a:cubicBezTo>
                    <a:pt x="122" y="128"/>
                    <a:pt x="121" y="125"/>
                    <a:pt x="121" y="121"/>
                  </a:cubicBezTo>
                  <a:cubicBezTo>
                    <a:pt x="121" y="118"/>
                    <a:pt x="122" y="115"/>
                    <a:pt x="125" y="113"/>
                  </a:cubicBezTo>
                  <a:cubicBezTo>
                    <a:pt x="127" y="111"/>
                    <a:pt x="130" y="109"/>
                    <a:pt x="133" y="109"/>
                  </a:cubicBezTo>
                  <a:cubicBezTo>
                    <a:pt x="136" y="109"/>
                    <a:pt x="139" y="111"/>
                    <a:pt x="142" y="1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8" name="Google Shape;468;g2701bea7f25_2_0"/>
          <p:cNvSpPr/>
          <p:nvPr/>
        </p:nvSpPr>
        <p:spPr>
          <a:xfrm>
            <a:off x="4962575" y="1390651"/>
            <a:ext cx="503700" cy="503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9" name="Google Shape;469;g2701bea7f25_2_0"/>
          <p:cNvGrpSpPr/>
          <p:nvPr/>
        </p:nvGrpSpPr>
        <p:grpSpPr>
          <a:xfrm>
            <a:off x="593726" y="2392283"/>
            <a:ext cx="503700" cy="503700"/>
            <a:chOff x="593726" y="2544683"/>
            <a:chExt cx="503700" cy="503700"/>
          </a:xfrm>
        </p:grpSpPr>
        <p:sp>
          <p:nvSpPr>
            <p:cNvPr id="470" name="Google Shape;470;g2701bea7f25_2_0"/>
            <p:cNvSpPr/>
            <p:nvPr/>
          </p:nvSpPr>
          <p:spPr>
            <a:xfrm>
              <a:off x="593726" y="2544683"/>
              <a:ext cx="503700" cy="503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g2701bea7f25_2_0"/>
            <p:cNvSpPr/>
            <p:nvPr/>
          </p:nvSpPr>
          <p:spPr>
            <a:xfrm>
              <a:off x="737526" y="2694144"/>
              <a:ext cx="173699" cy="187376"/>
            </a:xfrm>
            <a:custGeom>
              <a:rect b="b" l="l" r="r" t="t"/>
              <a:pathLst>
                <a:path extrusionOk="0" h="137" w="127">
                  <a:moveTo>
                    <a:pt x="0" y="82"/>
                  </a:moveTo>
                  <a:lnTo>
                    <a:pt x="24" y="82"/>
                  </a:lnTo>
                  <a:lnTo>
                    <a:pt x="24" y="137"/>
                  </a:lnTo>
                  <a:lnTo>
                    <a:pt x="0" y="137"/>
                  </a:lnTo>
                  <a:lnTo>
                    <a:pt x="0" y="82"/>
                  </a:lnTo>
                  <a:close/>
                  <a:moveTo>
                    <a:pt x="34" y="137"/>
                  </a:moveTo>
                  <a:lnTo>
                    <a:pt x="34" y="34"/>
                  </a:lnTo>
                  <a:lnTo>
                    <a:pt x="59" y="34"/>
                  </a:lnTo>
                  <a:lnTo>
                    <a:pt x="59" y="137"/>
                  </a:lnTo>
                  <a:lnTo>
                    <a:pt x="34" y="137"/>
                  </a:lnTo>
                  <a:close/>
                  <a:moveTo>
                    <a:pt x="69" y="137"/>
                  </a:moveTo>
                  <a:lnTo>
                    <a:pt x="69" y="0"/>
                  </a:lnTo>
                  <a:lnTo>
                    <a:pt x="92" y="0"/>
                  </a:lnTo>
                  <a:lnTo>
                    <a:pt x="92" y="137"/>
                  </a:lnTo>
                  <a:lnTo>
                    <a:pt x="69" y="137"/>
                  </a:lnTo>
                  <a:close/>
                  <a:moveTo>
                    <a:pt x="103" y="137"/>
                  </a:moveTo>
                  <a:lnTo>
                    <a:pt x="103" y="54"/>
                  </a:lnTo>
                  <a:lnTo>
                    <a:pt x="127" y="54"/>
                  </a:lnTo>
                  <a:lnTo>
                    <a:pt x="127" y="137"/>
                  </a:lnTo>
                  <a:lnTo>
                    <a:pt x="103" y="13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2" name="Google Shape;472;g2701bea7f25_2_0"/>
          <p:cNvSpPr/>
          <p:nvPr/>
        </p:nvSpPr>
        <p:spPr>
          <a:xfrm>
            <a:off x="4962575" y="3393916"/>
            <a:ext cx="503700" cy="503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g2701bea7f25_2_0"/>
          <p:cNvSpPr/>
          <p:nvPr/>
        </p:nvSpPr>
        <p:spPr>
          <a:xfrm>
            <a:off x="593726" y="1390651"/>
            <a:ext cx="503700" cy="503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g2701bea7f25_2_0"/>
          <p:cNvSpPr/>
          <p:nvPr/>
        </p:nvSpPr>
        <p:spPr>
          <a:xfrm>
            <a:off x="5077180" y="1516675"/>
            <a:ext cx="274500" cy="251625"/>
          </a:xfrm>
          <a:custGeom>
            <a:rect b="b" l="l" r="r" t="t"/>
            <a:pathLst>
              <a:path extrusionOk="0" h="166" w="181">
                <a:moveTo>
                  <a:pt x="121" y="74"/>
                </a:moveTo>
                <a:cubicBezTo>
                  <a:pt x="121" y="92"/>
                  <a:pt x="121" y="92"/>
                  <a:pt x="121" y="92"/>
                </a:cubicBezTo>
                <a:cubicBezTo>
                  <a:pt x="121" y="92"/>
                  <a:pt x="120" y="93"/>
                  <a:pt x="120" y="94"/>
                </a:cubicBezTo>
                <a:cubicBezTo>
                  <a:pt x="120" y="94"/>
                  <a:pt x="119" y="95"/>
                  <a:pt x="118" y="95"/>
                </a:cubicBezTo>
                <a:cubicBezTo>
                  <a:pt x="104" y="97"/>
                  <a:pt x="104" y="97"/>
                  <a:pt x="104" y="97"/>
                </a:cubicBezTo>
                <a:cubicBezTo>
                  <a:pt x="103" y="99"/>
                  <a:pt x="102" y="102"/>
                  <a:pt x="101" y="104"/>
                </a:cubicBezTo>
                <a:cubicBezTo>
                  <a:pt x="103" y="107"/>
                  <a:pt x="106" y="111"/>
                  <a:pt x="109" y="115"/>
                </a:cubicBezTo>
                <a:cubicBezTo>
                  <a:pt x="110" y="116"/>
                  <a:pt x="110" y="116"/>
                  <a:pt x="110" y="117"/>
                </a:cubicBezTo>
                <a:cubicBezTo>
                  <a:pt x="110" y="118"/>
                  <a:pt x="110" y="118"/>
                  <a:pt x="109" y="119"/>
                </a:cubicBezTo>
                <a:cubicBezTo>
                  <a:pt x="108" y="121"/>
                  <a:pt x="105" y="123"/>
                  <a:pt x="101" y="127"/>
                </a:cubicBezTo>
                <a:cubicBezTo>
                  <a:pt x="98" y="131"/>
                  <a:pt x="95" y="133"/>
                  <a:pt x="94" y="133"/>
                </a:cubicBezTo>
                <a:cubicBezTo>
                  <a:pt x="93" y="133"/>
                  <a:pt x="93" y="133"/>
                  <a:pt x="92" y="132"/>
                </a:cubicBezTo>
                <a:cubicBezTo>
                  <a:pt x="81" y="124"/>
                  <a:pt x="81" y="124"/>
                  <a:pt x="81" y="124"/>
                </a:cubicBezTo>
                <a:cubicBezTo>
                  <a:pt x="79" y="125"/>
                  <a:pt x="76" y="126"/>
                  <a:pt x="74" y="127"/>
                </a:cubicBezTo>
                <a:cubicBezTo>
                  <a:pt x="73" y="133"/>
                  <a:pt x="72" y="138"/>
                  <a:pt x="72" y="141"/>
                </a:cubicBezTo>
                <a:cubicBezTo>
                  <a:pt x="71" y="143"/>
                  <a:pt x="70" y="143"/>
                  <a:pt x="69" y="143"/>
                </a:cubicBezTo>
                <a:cubicBezTo>
                  <a:pt x="51" y="143"/>
                  <a:pt x="51" y="143"/>
                  <a:pt x="51" y="143"/>
                </a:cubicBezTo>
                <a:cubicBezTo>
                  <a:pt x="51" y="143"/>
                  <a:pt x="50" y="143"/>
                  <a:pt x="49" y="143"/>
                </a:cubicBezTo>
                <a:cubicBezTo>
                  <a:pt x="49" y="142"/>
                  <a:pt x="49" y="142"/>
                  <a:pt x="48" y="141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44" y="126"/>
                  <a:pt x="42" y="125"/>
                  <a:pt x="39" y="124"/>
                </a:cubicBezTo>
                <a:cubicBezTo>
                  <a:pt x="28" y="132"/>
                  <a:pt x="28" y="132"/>
                  <a:pt x="28" y="132"/>
                </a:cubicBezTo>
                <a:cubicBezTo>
                  <a:pt x="28" y="133"/>
                  <a:pt x="27" y="133"/>
                  <a:pt x="26" y="133"/>
                </a:cubicBezTo>
                <a:cubicBezTo>
                  <a:pt x="25" y="133"/>
                  <a:pt x="25" y="133"/>
                  <a:pt x="24" y="132"/>
                </a:cubicBezTo>
                <a:cubicBezTo>
                  <a:pt x="15" y="124"/>
                  <a:pt x="11" y="119"/>
                  <a:pt x="11" y="117"/>
                </a:cubicBezTo>
                <a:cubicBezTo>
                  <a:pt x="11" y="116"/>
                  <a:pt x="11" y="116"/>
                  <a:pt x="11" y="115"/>
                </a:cubicBezTo>
                <a:cubicBezTo>
                  <a:pt x="12" y="114"/>
                  <a:pt x="13" y="113"/>
                  <a:pt x="15" y="110"/>
                </a:cubicBezTo>
                <a:cubicBezTo>
                  <a:pt x="17" y="108"/>
                  <a:pt x="19" y="106"/>
                  <a:pt x="20" y="104"/>
                </a:cubicBezTo>
                <a:cubicBezTo>
                  <a:pt x="18" y="102"/>
                  <a:pt x="17" y="99"/>
                  <a:pt x="16" y="97"/>
                </a:cubicBezTo>
                <a:cubicBezTo>
                  <a:pt x="2" y="94"/>
                  <a:pt x="2" y="94"/>
                  <a:pt x="2" y="94"/>
                </a:cubicBezTo>
                <a:cubicBezTo>
                  <a:pt x="1" y="94"/>
                  <a:pt x="1" y="94"/>
                  <a:pt x="0" y="93"/>
                </a:cubicBezTo>
                <a:cubicBezTo>
                  <a:pt x="0" y="93"/>
                  <a:pt x="0" y="92"/>
                  <a:pt x="0" y="92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0" y="73"/>
                  <a:pt x="0" y="72"/>
                </a:cubicBezTo>
                <a:cubicBezTo>
                  <a:pt x="1" y="72"/>
                  <a:pt x="1" y="71"/>
                  <a:pt x="2" y="71"/>
                </a:cubicBezTo>
                <a:cubicBezTo>
                  <a:pt x="16" y="69"/>
                  <a:pt x="16" y="69"/>
                  <a:pt x="16" y="69"/>
                </a:cubicBezTo>
                <a:cubicBezTo>
                  <a:pt x="17" y="67"/>
                  <a:pt x="18" y="64"/>
                  <a:pt x="19" y="62"/>
                </a:cubicBezTo>
                <a:cubicBezTo>
                  <a:pt x="17" y="59"/>
                  <a:pt x="14" y="55"/>
                  <a:pt x="11" y="51"/>
                </a:cubicBezTo>
                <a:cubicBezTo>
                  <a:pt x="10" y="50"/>
                  <a:pt x="10" y="50"/>
                  <a:pt x="10" y="49"/>
                </a:cubicBezTo>
                <a:cubicBezTo>
                  <a:pt x="10" y="48"/>
                  <a:pt x="10" y="48"/>
                  <a:pt x="11" y="47"/>
                </a:cubicBezTo>
                <a:cubicBezTo>
                  <a:pt x="12" y="45"/>
                  <a:pt x="15" y="42"/>
                  <a:pt x="19" y="39"/>
                </a:cubicBezTo>
                <a:cubicBezTo>
                  <a:pt x="22" y="35"/>
                  <a:pt x="25" y="33"/>
                  <a:pt x="26" y="33"/>
                </a:cubicBezTo>
                <a:cubicBezTo>
                  <a:pt x="27" y="33"/>
                  <a:pt x="28" y="33"/>
                  <a:pt x="28" y="34"/>
                </a:cubicBezTo>
                <a:cubicBezTo>
                  <a:pt x="39" y="42"/>
                  <a:pt x="39" y="42"/>
                  <a:pt x="39" y="42"/>
                </a:cubicBezTo>
                <a:cubicBezTo>
                  <a:pt x="41" y="41"/>
                  <a:pt x="44" y="40"/>
                  <a:pt x="46" y="39"/>
                </a:cubicBezTo>
                <a:cubicBezTo>
                  <a:pt x="47" y="32"/>
                  <a:pt x="48" y="28"/>
                  <a:pt x="48" y="25"/>
                </a:cubicBezTo>
                <a:cubicBezTo>
                  <a:pt x="49" y="23"/>
                  <a:pt x="50" y="22"/>
                  <a:pt x="51" y="22"/>
                </a:cubicBezTo>
                <a:cubicBezTo>
                  <a:pt x="69" y="22"/>
                  <a:pt x="69" y="22"/>
                  <a:pt x="69" y="22"/>
                </a:cubicBezTo>
                <a:cubicBezTo>
                  <a:pt x="70" y="22"/>
                  <a:pt x="70" y="23"/>
                  <a:pt x="71" y="23"/>
                </a:cubicBezTo>
                <a:cubicBezTo>
                  <a:pt x="71" y="24"/>
                  <a:pt x="72" y="24"/>
                  <a:pt x="72" y="25"/>
                </a:cubicBezTo>
                <a:cubicBezTo>
                  <a:pt x="74" y="39"/>
                  <a:pt x="74" y="39"/>
                  <a:pt x="74" y="39"/>
                </a:cubicBezTo>
                <a:cubicBezTo>
                  <a:pt x="76" y="40"/>
                  <a:pt x="78" y="41"/>
                  <a:pt x="81" y="42"/>
                </a:cubicBezTo>
                <a:cubicBezTo>
                  <a:pt x="92" y="34"/>
                  <a:pt x="92" y="34"/>
                  <a:pt x="92" y="34"/>
                </a:cubicBezTo>
                <a:cubicBezTo>
                  <a:pt x="93" y="33"/>
                  <a:pt x="93" y="33"/>
                  <a:pt x="94" y="33"/>
                </a:cubicBezTo>
                <a:cubicBezTo>
                  <a:pt x="95" y="33"/>
                  <a:pt x="95" y="33"/>
                  <a:pt x="96" y="34"/>
                </a:cubicBezTo>
                <a:cubicBezTo>
                  <a:pt x="105" y="42"/>
                  <a:pt x="110" y="47"/>
                  <a:pt x="110" y="49"/>
                </a:cubicBezTo>
                <a:cubicBezTo>
                  <a:pt x="110" y="50"/>
                  <a:pt x="109" y="50"/>
                  <a:pt x="109" y="51"/>
                </a:cubicBezTo>
                <a:cubicBezTo>
                  <a:pt x="108" y="52"/>
                  <a:pt x="107" y="54"/>
                  <a:pt x="105" y="56"/>
                </a:cubicBezTo>
                <a:cubicBezTo>
                  <a:pt x="103" y="58"/>
                  <a:pt x="102" y="60"/>
                  <a:pt x="101" y="62"/>
                </a:cubicBezTo>
                <a:cubicBezTo>
                  <a:pt x="102" y="65"/>
                  <a:pt x="103" y="67"/>
                  <a:pt x="104" y="69"/>
                </a:cubicBezTo>
                <a:cubicBezTo>
                  <a:pt x="118" y="72"/>
                  <a:pt x="118" y="72"/>
                  <a:pt x="118" y="72"/>
                </a:cubicBezTo>
                <a:cubicBezTo>
                  <a:pt x="119" y="72"/>
                  <a:pt x="120" y="72"/>
                  <a:pt x="120" y="73"/>
                </a:cubicBezTo>
                <a:cubicBezTo>
                  <a:pt x="120" y="73"/>
                  <a:pt x="121" y="74"/>
                  <a:pt x="121" y="74"/>
                </a:cubicBezTo>
                <a:close/>
                <a:moveTo>
                  <a:pt x="77" y="100"/>
                </a:moveTo>
                <a:cubicBezTo>
                  <a:pt x="82" y="95"/>
                  <a:pt x="84" y="90"/>
                  <a:pt x="84" y="83"/>
                </a:cubicBezTo>
                <a:cubicBezTo>
                  <a:pt x="84" y="76"/>
                  <a:pt x="82" y="71"/>
                  <a:pt x="77" y="66"/>
                </a:cubicBezTo>
                <a:cubicBezTo>
                  <a:pt x="72" y="61"/>
                  <a:pt x="67" y="59"/>
                  <a:pt x="60" y="59"/>
                </a:cubicBezTo>
                <a:cubicBezTo>
                  <a:pt x="53" y="59"/>
                  <a:pt x="48" y="61"/>
                  <a:pt x="43" y="66"/>
                </a:cubicBezTo>
                <a:cubicBezTo>
                  <a:pt x="38" y="71"/>
                  <a:pt x="36" y="76"/>
                  <a:pt x="36" y="83"/>
                </a:cubicBezTo>
                <a:cubicBezTo>
                  <a:pt x="36" y="90"/>
                  <a:pt x="38" y="95"/>
                  <a:pt x="43" y="100"/>
                </a:cubicBezTo>
                <a:cubicBezTo>
                  <a:pt x="48" y="105"/>
                  <a:pt x="53" y="107"/>
                  <a:pt x="60" y="107"/>
                </a:cubicBezTo>
                <a:cubicBezTo>
                  <a:pt x="67" y="107"/>
                  <a:pt x="72" y="105"/>
                  <a:pt x="77" y="100"/>
                </a:cubicBezTo>
                <a:close/>
                <a:moveTo>
                  <a:pt x="181" y="28"/>
                </a:moveTo>
                <a:cubicBezTo>
                  <a:pt x="181" y="41"/>
                  <a:pt x="181" y="41"/>
                  <a:pt x="181" y="41"/>
                </a:cubicBezTo>
                <a:cubicBezTo>
                  <a:pt x="181" y="42"/>
                  <a:pt x="176" y="43"/>
                  <a:pt x="167" y="44"/>
                </a:cubicBezTo>
                <a:cubicBezTo>
                  <a:pt x="166" y="46"/>
                  <a:pt x="165" y="47"/>
                  <a:pt x="164" y="49"/>
                </a:cubicBezTo>
                <a:cubicBezTo>
                  <a:pt x="167" y="56"/>
                  <a:pt x="169" y="60"/>
                  <a:pt x="169" y="62"/>
                </a:cubicBezTo>
                <a:cubicBezTo>
                  <a:pt x="169" y="62"/>
                  <a:pt x="169" y="63"/>
                  <a:pt x="169" y="63"/>
                </a:cubicBezTo>
                <a:cubicBezTo>
                  <a:pt x="161" y="67"/>
                  <a:pt x="157" y="69"/>
                  <a:pt x="157" y="69"/>
                </a:cubicBezTo>
                <a:cubicBezTo>
                  <a:pt x="156" y="69"/>
                  <a:pt x="155" y="68"/>
                  <a:pt x="153" y="65"/>
                </a:cubicBezTo>
                <a:cubicBezTo>
                  <a:pt x="150" y="62"/>
                  <a:pt x="149" y="60"/>
                  <a:pt x="148" y="59"/>
                </a:cubicBezTo>
                <a:cubicBezTo>
                  <a:pt x="146" y="59"/>
                  <a:pt x="145" y="59"/>
                  <a:pt x="145" y="59"/>
                </a:cubicBezTo>
                <a:cubicBezTo>
                  <a:pt x="144" y="59"/>
                  <a:pt x="143" y="59"/>
                  <a:pt x="142" y="59"/>
                </a:cubicBezTo>
                <a:cubicBezTo>
                  <a:pt x="141" y="60"/>
                  <a:pt x="139" y="62"/>
                  <a:pt x="137" y="65"/>
                </a:cubicBezTo>
                <a:cubicBezTo>
                  <a:pt x="135" y="68"/>
                  <a:pt x="133" y="69"/>
                  <a:pt x="133" y="69"/>
                </a:cubicBezTo>
                <a:cubicBezTo>
                  <a:pt x="133" y="69"/>
                  <a:pt x="129" y="67"/>
                  <a:pt x="121" y="63"/>
                </a:cubicBezTo>
                <a:cubicBezTo>
                  <a:pt x="121" y="63"/>
                  <a:pt x="121" y="62"/>
                  <a:pt x="121" y="62"/>
                </a:cubicBezTo>
                <a:cubicBezTo>
                  <a:pt x="121" y="60"/>
                  <a:pt x="122" y="56"/>
                  <a:pt x="125" y="49"/>
                </a:cubicBezTo>
                <a:cubicBezTo>
                  <a:pt x="124" y="47"/>
                  <a:pt x="123" y="46"/>
                  <a:pt x="123" y="44"/>
                </a:cubicBezTo>
                <a:cubicBezTo>
                  <a:pt x="113" y="43"/>
                  <a:pt x="109" y="42"/>
                  <a:pt x="109" y="41"/>
                </a:cubicBezTo>
                <a:cubicBezTo>
                  <a:pt x="109" y="28"/>
                  <a:pt x="109" y="28"/>
                  <a:pt x="109" y="28"/>
                </a:cubicBezTo>
                <a:cubicBezTo>
                  <a:pt x="109" y="27"/>
                  <a:pt x="113" y="26"/>
                  <a:pt x="123" y="25"/>
                </a:cubicBezTo>
                <a:cubicBezTo>
                  <a:pt x="123" y="23"/>
                  <a:pt x="124" y="22"/>
                  <a:pt x="125" y="20"/>
                </a:cubicBezTo>
                <a:cubicBezTo>
                  <a:pt x="122" y="13"/>
                  <a:pt x="121" y="9"/>
                  <a:pt x="121" y="7"/>
                </a:cubicBezTo>
                <a:cubicBezTo>
                  <a:pt x="121" y="7"/>
                  <a:pt x="121" y="7"/>
                  <a:pt x="121" y="6"/>
                </a:cubicBezTo>
                <a:cubicBezTo>
                  <a:pt x="121" y="6"/>
                  <a:pt x="122" y="6"/>
                  <a:pt x="124" y="4"/>
                </a:cubicBezTo>
                <a:cubicBezTo>
                  <a:pt x="126" y="3"/>
                  <a:pt x="128" y="2"/>
                  <a:pt x="130" y="1"/>
                </a:cubicBezTo>
                <a:cubicBezTo>
                  <a:pt x="132" y="0"/>
                  <a:pt x="133" y="0"/>
                  <a:pt x="133" y="0"/>
                </a:cubicBezTo>
                <a:cubicBezTo>
                  <a:pt x="133" y="0"/>
                  <a:pt x="135" y="1"/>
                  <a:pt x="137" y="4"/>
                </a:cubicBezTo>
                <a:cubicBezTo>
                  <a:pt x="139" y="7"/>
                  <a:pt x="141" y="9"/>
                  <a:pt x="142" y="11"/>
                </a:cubicBezTo>
                <a:cubicBezTo>
                  <a:pt x="143" y="10"/>
                  <a:pt x="144" y="10"/>
                  <a:pt x="145" y="10"/>
                </a:cubicBezTo>
                <a:cubicBezTo>
                  <a:pt x="145" y="10"/>
                  <a:pt x="146" y="10"/>
                  <a:pt x="148" y="11"/>
                </a:cubicBezTo>
                <a:cubicBezTo>
                  <a:pt x="151" y="6"/>
                  <a:pt x="154" y="3"/>
                  <a:pt x="156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7" y="0"/>
                  <a:pt x="161" y="2"/>
                  <a:pt x="169" y="6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9"/>
                  <a:pt x="167" y="13"/>
                  <a:pt x="164" y="20"/>
                </a:cubicBezTo>
                <a:cubicBezTo>
                  <a:pt x="165" y="22"/>
                  <a:pt x="166" y="23"/>
                  <a:pt x="167" y="25"/>
                </a:cubicBezTo>
                <a:cubicBezTo>
                  <a:pt x="176" y="26"/>
                  <a:pt x="181" y="27"/>
                  <a:pt x="181" y="28"/>
                </a:cubicBezTo>
                <a:close/>
                <a:moveTo>
                  <a:pt x="181" y="125"/>
                </a:moveTo>
                <a:cubicBezTo>
                  <a:pt x="181" y="138"/>
                  <a:pt x="181" y="138"/>
                  <a:pt x="181" y="138"/>
                </a:cubicBezTo>
                <a:cubicBezTo>
                  <a:pt x="181" y="139"/>
                  <a:pt x="176" y="140"/>
                  <a:pt x="167" y="141"/>
                </a:cubicBezTo>
                <a:cubicBezTo>
                  <a:pt x="166" y="143"/>
                  <a:pt x="165" y="144"/>
                  <a:pt x="164" y="146"/>
                </a:cubicBezTo>
                <a:cubicBezTo>
                  <a:pt x="167" y="153"/>
                  <a:pt x="169" y="157"/>
                  <a:pt x="169" y="159"/>
                </a:cubicBezTo>
                <a:cubicBezTo>
                  <a:pt x="169" y="159"/>
                  <a:pt x="169" y="159"/>
                  <a:pt x="169" y="160"/>
                </a:cubicBezTo>
                <a:cubicBezTo>
                  <a:pt x="161" y="164"/>
                  <a:pt x="157" y="166"/>
                  <a:pt x="157" y="166"/>
                </a:cubicBezTo>
                <a:cubicBezTo>
                  <a:pt x="156" y="166"/>
                  <a:pt x="155" y="165"/>
                  <a:pt x="153" y="162"/>
                </a:cubicBezTo>
                <a:cubicBezTo>
                  <a:pt x="150" y="159"/>
                  <a:pt x="149" y="157"/>
                  <a:pt x="148" y="155"/>
                </a:cubicBezTo>
                <a:cubicBezTo>
                  <a:pt x="146" y="155"/>
                  <a:pt x="145" y="156"/>
                  <a:pt x="145" y="156"/>
                </a:cubicBezTo>
                <a:cubicBezTo>
                  <a:pt x="144" y="156"/>
                  <a:pt x="143" y="155"/>
                  <a:pt x="142" y="155"/>
                </a:cubicBezTo>
                <a:cubicBezTo>
                  <a:pt x="141" y="157"/>
                  <a:pt x="139" y="159"/>
                  <a:pt x="137" y="162"/>
                </a:cubicBezTo>
                <a:cubicBezTo>
                  <a:pt x="135" y="165"/>
                  <a:pt x="133" y="166"/>
                  <a:pt x="133" y="166"/>
                </a:cubicBezTo>
                <a:cubicBezTo>
                  <a:pt x="133" y="166"/>
                  <a:pt x="129" y="164"/>
                  <a:pt x="121" y="160"/>
                </a:cubicBezTo>
                <a:cubicBezTo>
                  <a:pt x="121" y="159"/>
                  <a:pt x="121" y="159"/>
                  <a:pt x="121" y="159"/>
                </a:cubicBezTo>
                <a:cubicBezTo>
                  <a:pt x="121" y="157"/>
                  <a:pt x="122" y="153"/>
                  <a:pt x="125" y="146"/>
                </a:cubicBezTo>
                <a:cubicBezTo>
                  <a:pt x="124" y="144"/>
                  <a:pt x="123" y="143"/>
                  <a:pt x="123" y="141"/>
                </a:cubicBezTo>
                <a:cubicBezTo>
                  <a:pt x="113" y="140"/>
                  <a:pt x="109" y="139"/>
                  <a:pt x="109" y="138"/>
                </a:cubicBezTo>
                <a:cubicBezTo>
                  <a:pt x="109" y="125"/>
                  <a:pt x="109" y="125"/>
                  <a:pt x="109" y="125"/>
                </a:cubicBezTo>
                <a:cubicBezTo>
                  <a:pt x="109" y="124"/>
                  <a:pt x="113" y="123"/>
                  <a:pt x="123" y="122"/>
                </a:cubicBezTo>
                <a:cubicBezTo>
                  <a:pt x="123" y="120"/>
                  <a:pt x="124" y="118"/>
                  <a:pt x="125" y="117"/>
                </a:cubicBezTo>
                <a:cubicBezTo>
                  <a:pt x="122" y="110"/>
                  <a:pt x="121" y="105"/>
                  <a:pt x="121" y="104"/>
                </a:cubicBezTo>
                <a:cubicBezTo>
                  <a:pt x="121" y="104"/>
                  <a:pt x="121" y="103"/>
                  <a:pt x="121" y="103"/>
                </a:cubicBezTo>
                <a:cubicBezTo>
                  <a:pt x="121" y="103"/>
                  <a:pt x="122" y="102"/>
                  <a:pt x="124" y="101"/>
                </a:cubicBezTo>
                <a:cubicBezTo>
                  <a:pt x="126" y="100"/>
                  <a:pt x="128" y="99"/>
                  <a:pt x="130" y="98"/>
                </a:cubicBezTo>
                <a:cubicBezTo>
                  <a:pt x="132" y="97"/>
                  <a:pt x="133" y="97"/>
                  <a:pt x="133" y="97"/>
                </a:cubicBezTo>
                <a:cubicBezTo>
                  <a:pt x="133" y="97"/>
                  <a:pt x="135" y="98"/>
                  <a:pt x="137" y="101"/>
                </a:cubicBezTo>
                <a:cubicBezTo>
                  <a:pt x="139" y="104"/>
                  <a:pt x="141" y="106"/>
                  <a:pt x="142" y="107"/>
                </a:cubicBezTo>
                <a:cubicBezTo>
                  <a:pt x="143" y="107"/>
                  <a:pt x="144" y="107"/>
                  <a:pt x="145" y="107"/>
                </a:cubicBezTo>
                <a:cubicBezTo>
                  <a:pt x="145" y="107"/>
                  <a:pt x="146" y="107"/>
                  <a:pt x="148" y="107"/>
                </a:cubicBezTo>
                <a:cubicBezTo>
                  <a:pt x="151" y="103"/>
                  <a:pt x="154" y="99"/>
                  <a:pt x="156" y="97"/>
                </a:cubicBezTo>
                <a:cubicBezTo>
                  <a:pt x="157" y="97"/>
                  <a:pt x="157" y="97"/>
                  <a:pt x="157" y="97"/>
                </a:cubicBezTo>
                <a:cubicBezTo>
                  <a:pt x="157" y="97"/>
                  <a:pt x="161" y="99"/>
                  <a:pt x="169" y="103"/>
                </a:cubicBezTo>
                <a:cubicBezTo>
                  <a:pt x="169" y="103"/>
                  <a:pt x="169" y="104"/>
                  <a:pt x="169" y="104"/>
                </a:cubicBezTo>
                <a:cubicBezTo>
                  <a:pt x="169" y="105"/>
                  <a:pt x="167" y="110"/>
                  <a:pt x="164" y="117"/>
                </a:cubicBezTo>
                <a:cubicBezTo>
                  <a:pt x="165" y="118"/>
                  <a:pt x="166" y="120"/>
                  <a:pt x="167" y="122"/>
                </a:cubicBezTo>
                <a:cubicBezTo>
                  <a:pt x="176" y="123"/>
                  <a:pt x="181" y="124"/>
                  <a:pt x="181" y="125"/>
                </a:cubicBezTo>
                <a:close/>
                <a:moveTo>
                  <a:pt x="157" y="35"/>
                </a:moveTo>
                <a:cubicBezTo>
                  <a:pt x="157" y="31"/>
                  <a:pt x="156" y="28"/>
                  <a:pt x="153" y="26"/>
                </a:cubicBezTo>
                <a:cubicBezTo>
                  <a:pt x="151" y="24"/>
                  <a:pt x="148" y="22"/>
                  <a:pt x="145" y="22"/>
                </a:cubicBezTo>
                <a:cubicBezTo>
                  <a:pt x="142" y="22"/>
                  <a:pt x="139" y="24"/>
                  <a:pt x="136" y="26"/>
                </a:cubicBezTo>
                <a:cubicBezTo>
                  <a:pt x="134" y="28"/>
                  <a:pt x="133" y="31"/>
                  <a:pt x="133" y="35"/>
                </a:cubicBezTo>
                <a:cubicBezTo>
                  <a:pt x="133" y="38"/>
                  <a:pt x="134" y="41"/>
                  <a:pt x="136" y="43"/>
                </a:cubicBezTo>
                <a:cubicBezTo>
                  <a:pt x="139" y="45"/>
                  <a:pt x="141" y="47"/>
                  <a:pt x="145" y="47"/>
                </a:cubicBezTo>
                <a:cubicBezTo>
                  <a:pt x="148" y="47"/>
                  <a:pt x="151" y="45"/>
                  <a:pt x="153" y="43"/>
                </a:cubicBezTo>
                <a:cubicBezTo>
                  <a:pt x="156" y="41"/>
                  <a:pt x="157" y="38"/>
                  <a:pt x="157" y="35"/>
                </a:cubicBezTo>
                <a:close/>
                <a:moveTo>
                  <a:pt x="157" y="131"/>
                </a:moveTo>
                <a:cubicBezTo>
                  <a:pt x="157" y="128"/>
                  <a:pt x="156" y="125"/>
                  <a:pt x="153" y="123"/>
                </a:cubicBezTo>
                <a:cubicBezTo>
                  <a:pt x="151" y="120"/>
                  <a:pt x="148" y="119"/>
                  <a:pt x="145" y="119"/>
                </a:cubicBezTo>
                <a:cubicBezTo>
                  <a:pt x="142" y="119"/>
                  <a:pt x="139" y="120"/>
                  <a:pt x="136" y="123"/>
                </a:cubicBezTo>
                <a:cubicBezTo>
                  <a:pt x="134" y="125"/>
                  <a:pt x="133" y="128"/>
                  <a:pt x="133" y="131"/>
                </a:cubicBezTo>
                <a:cubicBezTo>
                  <a:pt x="133" y="135"/>
                  <a:pt x="134" y="138"/>
                  <a:pt x="136" y="140"/>
                </a:cubicBezTo>
                <a:cubicBezTo>
                  <a:pt x="139" y="142"/>
                  <a:pt x="141" y="143"/>
                  <a:pt x="145" y="143"/>
                </a:cubicBezTo>
                <a:cubicBezTo>
                  <a:pt x="148" y="143"/>
                  <a:pt x="151" y="142"/>
                  <a:pt x="153" y="140"/>
                </a:cubicBezTo>
                <a:cubicBezTo>
                  <a:pt x="156" y="138"/>
                  <a:pt x="157" y="135"/>
                  <a:pt x="157" y="13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g2701bea7f25_2_0"/>
          <p:cNvSpPr/>
          <p:nvPr/>
        </p:nvSpPr>
        <p:spPr>
          <a:xfrm>
            <a:off x="5077167" y="3531521"/>
            <a:ext cx="274500" cy="206420"/>
          </a:xfrm>
          <a:custGeom>
            <a:rect b="b" l="l" r="r" t="t"/>
            <a:pathLst>
              <a:path extrusionOk="0" h="97" w="129">
                <a:moveTo>
                  <a:pt x="129" y="89"/>
                </a:moveTo>
                <a:lnTo>
                  <a:pt x="129" y="97"/>
                </a:lnTo>
                <a:lnTo>
                  <a:pt x="0" y="97"/>
                </a:lnTo>
                <a:lnTo>
                  <a:pt x="0" y="0"/>
                </a:lnTo>
                <a:lnTo>
                  <a:pt x="8" y="0"/>
                </a:lnTo>
                <a:lnTo>
                  <a:pt x="8" y="89"/>
                </a:lnTo>
                <a:lnTo>
                  <a:pt x="129" y="89"/>
                </a:lnTo>
                <a:close/>
                <a:moveTo>
                  <a:pt x="40" y="49"/>
                </a:moveTo>
                <a:lnTo>
                  <a:pt x="40" y="81"/>
                </a:lnTo>
                <a:lnTo>
                  <a:pt x="24" y="81"/>
                </a:lnTo>
                <a:lnTo>
                  <a:pt x="24" y="49"/>
                </a:lnTo>
                <a:lnTo>
                  <a:pt x="40" y="49"/>
                </a:lnTo>
                <a:close/>
                <a:moveTo>
                  <a:pt x="65" y="17"/>
                </a:moveTo>
                <a:lnTo>
                  <a:pt x="65" y="81"/>
                </a:lnTo>
                <a:lnTo>
                  <a:pt x="49" y="81"/>
                </a:lnTo>
                <a:lnTo>
                  <a:pt x="49" y="17"/>
                </a:lnTo>
                <a:lnTo>
                  <a:pt x="65" y="17"/>
                </a:lnTo>
                <a:close/>
                <a:moveTo>
                  <a:pt x="89" y="33"/>
                </a:moveTo>
                <a:lnTo>
                  <a:pt x="89" y="81"/>
                </a:lnTo>
                <a:lnTo>
                  <a:pt x="73" y="81"/>
                </a:lnTo>
                <a:lnTo>
                  <a:pt x="73" y="33"/>
                </a:lnTo>
                <a:lnTo>
                  <a:pt x="89" y="33"/>
                </a:lnTo>
                <a:close/>
                <a:moveTo>
                  <a:pt x="112" y="8"/>
                </a:moveTo>
                <a:lnTo>
                  <a:pt x="112" y="81"/>
                </a:lnTo>
                <a:lnTo>
                  <a:pt x="97" y="81"/>
                </a:lnTo>
                <a:lnTo>
                  <a:pt x="97" y="8"/>
                </a:lnTo>
                <a:lnTo>
                  <a:pt x="112" y="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g2701bea7f25_2_0"/>
          <p:cNvSpPr/>
          <p:nvPr/>
        </p:nvSpPr>
        <p:spPr>
          <a:xfrm>
            <a:off x="5067737" y="2536037"/>
            <a:ext cx="274500" cy="216202"/>
          </a:xfrm>
          <a:custGeom>
            <a:rect b="b" l="l" r="r" t="t"/>
            <a:pathLst>
              <a:path extrusionOk="0" h="134" w="170">
                <a:moveTo>
                  <a:pt x="170" y="85"/>
                </a:moveTo>
                <a:cubicBezTo>
                  <a:pt x="170" y="102"/>
                  <a:pt x="165" y="117"/>
                  <a:pt x="156" y="131"/>
                </a:cubicBezTo>
                <a:cubicBezTo>
                  <a:pt x="155" y="133"/>
                  <a:pt x="153" y="134"/>
                  <a:pt x="151" y="134"/>
                </a:cubicBezTo>
                <a:cubicBezTo>
                  <a:pt x="19" y="134"/>
                  <a:pt x="19" y="134"/>
                  <a:pt x="19" y="134"/>
                </a:cubicBezTo>
                <a:cubicBezTo>
                  <a:pt x="16" y="134"/>
                  <a:pt x="15" y="133"/>
                  <a:pt x="13" y="131"/>
                </a:cubicBezTo>
                <a:cubicBezTo>
                  <a:pt x="5" y="117"/>
                  <a:pt x="0" y="102"/>
                  <a:pt x="0" y="85"/>
                </a:cubicBezTo>
                <a:cubicBezTo>
                  <a:pt x="0" y="74"/>
                  <a:pt x="2" y="63"/>
                  <a:pt x="7" y="52"/>
                </a:cubicBezTo>
                <a:cubicBezTo>
                  <a:pt x="11" y="42"/>
                  <a:pt x="17" y="33"/>
                  <a:pt x="25" y="25"/>
                </a:cubicBezTo>
                <a:cubicBezTo>
                  <a:pt x="32" y="18"/>
                  <a:pt x="41" y="12"/>
                  <a:pt x="52" y="7"/>
                </a:cubicBezTo>
                <a:cubicBezTo>
                  <a:pt x="62" y="3"/>
                  <a:pt x="73" y="0"/>
                  <a:pt x="85" y="0"/>
                </a:cubicBezTo>
                <a:cubicBezTo>
                  <a:pt x="96" y="0"/>
                  <a:pt x="107" y="3"/>
                  <a:pt x="118" y="7"/>
                </a:cubicBezTo>
                <a:cubicBezTo>
                  <a:pt x="128" y="12"/>
                  <a:pt x="137" y="18"/>
                  <a:pt x="145" y="25"/>
                </a:cubicBezTo>
                <a:cubicBezTo>
                  <a:pt x="152" y="33"/>
                  <a:pt x="158" y="42"/>
                  <a:pt x="163" y="52"/>
                </a:cubicBezTo>
                <a:cubicBezTo>
                  <a:pt x="167" y="63"/>
                  <a:pt x="170" y="74"/>
                  <a:pt x="170" y="85"/>
                </a:cubicBezTo>
                <a:close/>
                <a:moveTo>
                  <a:pt x="33" y="94"/>
                </a:moveTo>
                <a:cubicBezTo>
                  <a:pt x="35" y="91"/>
                  <a:pt x="36" y="88"/>
                  <a:pt x="36" y="85"/>
                </a:cubicBezTo>
                <a:cubicBezTo>
                  <a:pt x="36" y="82"/>
                  <a:pt x="35" y="79"/>
                  <a:pt x="33" y="77"/>
                </a:cubicBezTo>
                <a:cubicBezTo>
                  <a:pt x="30" y="74"/>
                  <a:pt x="28" y="73"/>
                  <a:pt x="24" y="73"/>
                </a:cubicBezTo>
                <a:cubicBezTo>
                  <a:pt x="21" y="73"/>
                  <a:pt x="18" y="74"/>
                  <a:pt x="16" y="77"/>
                </a:cubicBezTo>
                <a:cubicBezTo>
                  <a:pt x="13" y="79"/>
                  <a:pt x="12" y="82"/>
                  <a:pt x="12" y="85"/>
                </a:cubicBezTo>
                <a:cubicBezTo>
                  <a:pt x="12" y="88"/>
                  <a:pt x="13" y="91"/>
                  <a:pt x="16" y="94"/>
                </a:cubicBezTo>
                <a:cubicBezTo>
                  <a:pt x="18" y="96"/>
                  <a:pt x="21" y="97"/>
                  <a:pt x="24" y="97"/>
                </a:cubicBezTo>
                <a:cubicBezTo>
                  <a:pt x="28" y="97"/>
                  <a:pt x="30" y="96"/>
                  <a:pt x="33" y="94"/>
                </a:cubicBezTo>
                <a:close/>
                <a:moveTo>
                  <a:pt x="51" y="51"/>
                </a:moveTo>
                <a:cubicBezTo>
                  <a:pt x="53" y="49"/>
                  <a:pt x="55" y="46"/>
                  <a:pt x="55" y="43"/>
                </a:cubicBezTo>
                <a:cubicBezTo>
                  <a:pt x="55" y="39"/>
                  <a:pt x="53" y="37"/>
                  <a:pt x="51" y="34"/>
                </a:cubicBezTo>
                <a:cubicBezTo>
                  <a:pt x="49" y="32"/>
                  <a:pt x="46" y="31"/>
                  <a:pt x="42" y="31"/>
                </a:cubicBezTo>
                <a:cubicBezTo>
                  <a:pt x="39" y="31"/>
                  <a:pt x="36" y="32"/>
                  <a:pt x="34" y="34"/>
                </a:cubicBezTo>
                <a:cubicBezTo>
                  <a:pt x="32" y="37"/>
                  <a:pt x="30" y="39"/>
                  <a:pt x="30" y="43"/>
                </a:cubicBezTo>
                <a:cubicBezTo>
                  <a:pt x="30" y="46"/>
                  <a:pt x="32" y="49"/>
                  <a:pt x="34" y="51"/>
                </a:cubicBezTo>
                <a:cubicBezTo>
                  <a:pt x="36" y="54"/>
                  <a:pt x="39" y="55"/>
                  <a:pt x="42" y="55"/>
                </a:cubicBezTo>
                <a:cubicBezTo>
                  <a:pt x="46" y="55"/>
                  <a:pt x="49" y="54"/>
                  <a:pt x="51" y="51"/>
                </a:cubicBezTo>
                <a:close/>
                <a:moveTo>
                  <a:pt x="95" y="88"/>
                </a:moveTo>
                <a:cubicBezTo>
                  <a:pt x="105" y="52"/>
                  <a:pt x="105" y="52"/>
                  <a:pt x="105" y="52"/>
                </a:cubicBezTo>
                <a:cubicBezTo>
                  <a:pt x="105" y="51"/>
                  <a:pt x="105" y="49"/>
                  <a:pt x="104" y="48"/>
                </a:cubicBezTo>
                <a:cubicBezTo>
                  <a:pt x="103" y="46"/>
                  <a:pt x="102" y="45"/>
                  <a:pt x="100" y="45"/>
                </a:cubicBezTo>
                <a:cubicBezTo>
                  <a:pt x="99" y="44"/>
                  <a:pt x="97" y="45"/>
                  <a:pt x="96" y="45"/>
                </a:cubicBezTo>
                <a:cubicBezTo>
                  <a:pt x="94" y="46"/>
                  <a:pt x="93" y="47"/>
                  <a:pt x="93" y="49"/>
                </a:cubicBezTo>
                <a:cubicBezTo>
                  <a:pt x="83" y="85"/>
                  <a:pt x="83" y="85"/>
                  <a:pt x="83" y="85"/>
                </a:cubicBezTo>
                <a:cubicBezTo>
                  <a:pt x="80" y="86"/>
                  <a:pt x="76" y="87"/>
                  <a:pt x="73" y="89"/>
                </a:cubicBezTo>
                <a:cubicBezTo>
                  <a:pt x="70" y="92"/>
                  <a:pt x="68" y="95"/>
                  <a:pt x="67" y="99"/>
                </a:cubicBezTo>
                <a:cubicBezTo>
                  <a:pt x="66" y="104"/>
                  <a:pt x="67" y="108"/>
                  <a:pt x="69" y="112"/>
                </a:cubicBezTo>
                <a:cubicBezTo>
                  <a:pt x="72" y="117"/>
                  <a:pt x="75" y="120"/>
                  <a:pt x="80" y="121"/>
                </a:cubicBezTo>
                <a:cubicBezTo>
                  <a:pt x="85" y="122"/>
                  <a:pt x="90" y="122"/>
                  <a:pt x="94" y="119"/>
                </a:cubicBezTo>
                <a:cubicBezTo>
                  <a:pt x="98" y="116"/>
                  <a:pt x="101" y="113"/>
                  <a:pt x="102" y="108"/>
                </a:cubicBezTo>
                <a:cubicBezTo>
                  <a:pt x="103" y="104"/>
                  <a:pt x="103" y="100"/>
                  <a:pt x="102" y="97"/>
                </a:cubicBezTo>
                <a:cubicBezTo>
                  <a:pt x="100" y="93"/>
                  <a:pt x="98" y="90"/>
                  <a:pt x="95" y="88"/>
                </a:cubicBezTo>
                <a:close/>
                <a:moveTo>
                  <a:pt x="93" y="33"/>
                </a:moveTo>
                <a:cubicBezTo>
                  <a:pt x="96" y="31"/>
                  <a:pt x="97" y="28"/>
                  <a:pt x="97" y="25"/>
                </a:cubicBezTo>
                <a:cubicBezTo>
                  <a:pt x="97" y="21"/>
                  <a:pt x="96" y="18"/>
                  <a:pt x="93" y="16"/>
                </a:cubicBezTo>
                <a:cubicBezTo>
                  <a:pt x="91" y="14"/>
                  <a:pt x="88" y="13"/>
                  <a:pt x="85" y="13"/>
                </a:cubicBezTo>
                <a:cubicBezTo>
                  <a:pt x="81" y="13"/>
                  <a:pt x="79" y="14"/>
                  <a:pt x="76" y="16"/>
                </a:cubicBezTo>
                <a:cubicBezTo>
                  <a:pt x="74" y="18"/>
                  <a:pt x="73" y="21"/>
                  <a:pt x="73" y="25"/>
                </a:cubicBezTo>
                <a:cubicBezTo>
                  <a:pt x="73" y="28"/>
                  <a:pt x="74" y="31"/>
                  <a:pt x="76" y="33"/>
                </a:cubicBezTo>
                <a:cubicBezTo>
                  <a:pt x="79" y="36"/>
                  <a:pt x="81" y="37"/>
                  <a:pt x="85" y="37"/>
                </a:cubicBezTo>
                <a:cubicBezTo>
                  <a:pt x="88" y="37"/>
                  <a:pt x="91" y="36"/>
                  <a:pt x="93" y="33"/>
                </a:cubicBezTo>
                <a:close/>
                <a:moveTo>
                  <a:pt x="136" y="51"/>
                </a:moveTo>
                <a:cubicBezTo>
                  <a:pt x="138" y="49"/>
                  <a:pt x="139" y="46"/>
                  <a:pt x="139" y="43"/>
                </a:cubicBezTo>
                <a:cubicBezTo>
                  <a:pt x="139" y="39"/>
                  <a:pt x="138" y="37"/>
                  <a:pt x="136" y="34"/>
                </a:cubicBezTo>
                <a:cubicBezTo>
                  <a:pt x="133" y="32"/>
                  <a:pt x="131" y="31"/>
                  <a:pt x="127" y="31"/>
                </a:cubicBezTo>
                <a:cubicBezTo>
                  <a:pt x="124" y="31"/>
                  <a:pt x="121" y="32"/>
                  <a:pt x="119" y="34"/>
                </a:cubicBezTo>
                <a:cubicBezTo>
                  <a:pt x="116" y="37"/>
                  <a:pt x="115" y="39"/>
                  <a:pt x="115" y="43"/>
                </a:cubicBezTo>
                <a:cubicBezTo>
                  <a:pt x="115" y="46"/>
                  <a:pt x="116" y="49"/>
                  <a:pt x="119" y="51"/>
                </a:cubicBezTo>
                <a:cubicBezTo>
                  <a:pt x="121" y="54"/>
                  <a:pt x="124" y="55"/>
                  <a:pt x="127" y="55"/>
                </a:cubicBezTo>
                <a:cubicBezTo>
                  <a:pt x="131" y="55"/>
                  <a:pt x="133" y="54"/>
                  <a:pt x="136" y="51"/>
                </a:cubicBezTo>
                <a:close/>
                <a:moveTo>
                  <a:pt x="154" y="94"/>
                </a:moveTo>
                <a:cubicBezTo>
                  <a:pt x="156" y="91"/>
                  <a:pt x="157" y="88"/>
                  <a:pt x="157" y="85"/>
                </a:cubicBezTo>
                <a:cubicBezTo>
                  <a:pt x="157" y="82"/>
                  <a:pt x="156" y="79"/>
                  <a:pt x="154" y="77"/>
                </a:cubicBezTo>
                <a:cubicBezTo>
                  <a:pt x="152" y="74"/>
                  <a:pt x="149" y="73"/>
                  <a:pt x="145" y="73"/>
                </a:cubicBezTo>
                <a:cubicBezTo>
                  <a:pt x="142" y="73"/>
                  <a:pt x="139" y="74"/>
                  <a:pt x="137" y="77"/>
                </a:cubicBezTo>
                <a:cubicBezTo>
                  <a:pt x="134" y="79"/>
                  <a:pt x="133" y="82"/>
                  <a:pt x="133" y="85"/>
                </a:cubicBezTo>
                <a:cubicBezTo>
                  <a:pt x="133" y="88"/>
                  <a:pt x="134" y="91"/>
                  <a:pt x="137" y="94"/>
                </a:cubicBezTo>
                <a:cubicBezTo>
                  <a:pt x="139" y="96"/>
                  <a:pt x="142" y="97"/>
                  <a:pt x="145" y="97"/>
                </a:cubicBezTo>
                <a:cubicBezTo>
                  <a:pt x="149" y="97"/>
                  <a:pt x="152" y="96"/>
                  <a:pt x="154" y="9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g2701bea7f25_2_0"/>
          <p:cNvSpPr/>
          <p:nvPr/>
        </p:nvSpPr>
        <p:spPr>
          <a:xfrm>
            <a:off x="708330" y="1562025"/>
            <a:ext cx="274500" cy="216225"/>
          </a:xfrm>
          <a:custGeom>
            <a:rect b="b" l="l" r="r" t="t"/>
            <a:pathLst>
              <a:path extrusionOk="0" h="146" w="157">
                <a:moveTo>
                  <a:pt x="157" y="79"/>
                </a:moveTo>
                <a:cubicBezTo>
                  <a:pt x="157" y="118"/>
                  <a:pt x="157" y="118"/>
                  <a:pt x="157" y="118"/>
                </a:cubicBezTo>
                <a:cubicBezTo>
                  <a:pt x="157" y="119"/>
                  <a:pt x="157" y="120"/>
                  <a:pt x="156" y="120"/>
                </a:cubicBezTo>
                <a:cubicBezTo>
                  <a:pt x="155" y="121"/>
                  <a:pt x="155" y="121"/>
                  <a:pt x="154" y="121"/>
                </a:cubicBezTo>
                <a:cubicBezTo>
                  <a:pt x="133" y="121"/>
                  <a:pt x="133" y="121"/>
                  <a:pt x="133" y="121"/>
                </a:cubicBezTo>
                <a:cubicBezTo>
                  <a:pt x="133" y="136"/>
                  <a:pt x="133" y="136"/>
                  <a:pt x="133" y="136"/>
                </a:cubicBezTo>
                <a:cubicBezTo>
                  <a:pt x="133" y="139"/>
                  <a:pt x="132" y="141"/>
                  <a:pt x="130" y="143"/>
                </a:cubicBezTo>
                <a:cubicBezTo>
                  <a:pt x="128" y="145"/>
                  <a:pt x="126" y="146"/>
                  <a:pt x="124" y="146"/>
                </a:cubicBezTo>
                <a:cubicBezTo>
                  <a:pt x="33" y="146"/>
                  <a:pt x="33" y="146"/>
                  <a:pt x="33" y="146"/>
                </a:cubicBezTo>
                <a:cubicBezTo>
                  <a:pt x="30" y="146"/>
                  <a:pt x="28" y="145"/>
                  <a:pt x="26" y="143"/>
                </a:cubicBezTo>
                <a:cubicBezTo>
                  <a:pt x="25" y="141"/>
                  <a:pt x="24" y="139"/>
                  <a:pt x="24" y="136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3" y="121"/>
                  <a:pt x="3" y="121"/>
                  <a:pt x="3" y="121"/>
                </a:cubicBezTo>
                <a:cubicBezTo>
                  <a:pt x="2" y="121"/>
                  <a:pt x="1" y="121"/>
                  <a:pt x="0" y="120"/>
                </a:cubicBezTo>
                <a:cubicBezTo>
                  <a:pt x="0" y="120"/>
                  <a:pt x="0" y="119"/>
                  <a:pt x="0" y="118"/>
                </a:cubicBezTo>
                <a:cubicBezTo>
                  <a:pt x="0" y="79"/>
                  <a:pt x="0" y="79"/>
                  <a:pt x="0" y="79"/>
                </a:cubicBezTo>
                <a:cubicBezTo>
                  <a:pt x="0" y="74"/>
                  <a:pt x="1" y="70"/>
                  <a:pt x="5" y="66"/>
                </a:cubicBezTo>
                <a:cubicBezTo>
                  <a:pt x="8" y="63"/>
                  <a:pt x="13" y="61"/>
                  <a:pt x="18" y="61"/>
                </a:cubicBezTo>
                <a:cubicBezTo>
                  <a:pt x="24" y="61"/>
                  <a:pt x="24" y="61"/>
                  <a:pt x="24" y="61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7"/>
                  <a:pt x="25" y="5"/>
                  <a:pt x="26" y="3"/>
                </a:cubicBezTo>
                <a:cubicBezTo>
                  <a:pt x="28" y="1"/>
                  <a:pt x="30" y="0"/>
                  <a:pt x="33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9" y="0"/>
                  <a:pt x="102" y="1"/>
                  <a:pt x="105" y="2"/>
                </a:cubicBezTo>
                <a:cubicBezTo>
                  <a:pt x="108" y="3"/>
                  <a:pt x="110" y="5"/>
                  <a:pt x="112" y="7"/>
                </a:cubicBezTo>
                <a:cubicBezTo>
                  <a:pt x="126" y="21"/>
                  <a:pt x="126" y="21"/>
                  <a:pt x="126" y="21"/>
                </a:cubicBezTo>
                <a:cubicBezTo>
                  <a:pt x="128" y="23"/>
                  <a:pt x="130" y="25"/>
                  <a:pt x="131" y="28"/>
                </a:cubicBezTo>
                <a:cubicBezTo>
                  <a:pt x="132" y="31"/>
                  <a:pt x="133" y="34"/>
                  <a:pt x="133" y="37"/>
                </a:cubicBezTo>
                <a:cubicBezTo>
                  <a:pt x="133" y="61"/>
                  <a:pt x="133" y="61"/>
                  <a:pt x="133" y="61"/>
                </a:cubicBezTo>
                <a:cubicBezTo>
                  <a:pt x="139" y="61"/>
                  <a:pt x="139" y="61"/>
                  <a:pt x="139" y="61"/>
                </a:cubicBezTo>
                <a:cubicBezTo>
                  <a:pt x="144" y="61"/>
                  <a:pt x="148" y="63"/>
                  <a:pt x="152" y="66"/>
                </a:cubicBezTo>
                <a:cubicBezTo>
                  <a:pt x="155" y="70"/>
                  <a:pt x="157" y="74"/>
                  <a:pt x="157" y="79"/>
                </a:cubicBezTo>
                <a:close/>
                <a:moveTo>
                  <a:pt x="36" y="73"/>
                </a:moveTo>
                <a:cubicBezTo>
                  <a:pt x="121" y="73"/>
                  <a:pt x="121" y="73"/>
                  <a:pt x="121" y="73"/>
                </a:cubicBezTo>
                <a:cubicBezTo>
                  <a:pt x="121" y="37"/>
                  <a:pt x="121" y="37"/>
                  <a:pt x="121" y="37"/>
                </a:cubicBezTo>
                <a:cubicBezTo>
                  <a:pt x="105" y="37"/>
                  <a:pt x="105" y="37"/>
                  <a:pt x="105" y="37"/>
                </a:cubicBezTo>
                <a:cubicBezTo>
                  <a:pt x="103" y="37"/>
                  <a:pt x="101" y="36"/>
                  <a:pt x="99" y="34"/>
                </a:cubicBezTo>
                <a:cubicBezTo>
                  <a:pt x="97" y="32"/>
                  <a:pt x="96" y="30"/>
                  <a:pt x="96" y="28"/>
                </a:cubicBezTo>
                <a:cubicBezTo>
                  <a:pt x="96" y="12"/>
                  <a:pt x="96" y="12"/>
                  <a:pt x="96" y="12"/>
                </a:cubicBezTo>
                <a:cubicBezTo>
                  <a:pt x="36" y="12"/>
                  <a:pt x="36" y="12"/>
                  <a:pt x="36" y="12"/>
                </a:cubicBezTo>
                <a:lnTo>
                  <a:pt x="36" y="73"/>
                </a:lnTo>
                <a:close/>
                <a:moveTo>
                  <a:pt x="36" y="133"/>
                </a:moveTo>
                <a:cubicBezTo>
                  <a:pt x="121" y="133"/>
                  <a:pt x="121" y="133"/>
                  <a:pt x="121" y="133"/>
                </a:cubicBezTo>
                <a:cubicBezTo>
                  <a:pt x="121" y="109"/>
                  <a:pt x="121" y="109"/>
                  <a:pt x="121" y="109"/>
                </a:cubicBezTo>
                <a:cubicBezTo>
                  <a:pt x="36" y="109"/>
                  <a:pt x="36" y="109"/>
                  <a:pt x="36" y="109"/>
                </a:cubicBezTo>
                <a:lnTo>
                  <a:pt x="36" y="133"/>
                </a:lnTo>
                <a:close/>
                <a:moveTo>
                  <a:pt x="143" y="83"/>
                </a:moveTo>
                <a:cubicBezTo>
                  <a:pt x="144" y="82"/>
                  <a:pt x="145" y="81"/>
                  <a:pt x="145" y="79"/>
                </a:cubicBezTo>
                <a:cubicBezTo>
                  <a:pt x="145" y="77"/>
                  <a:pt x="144" y="76"/>
                  <a:pt x="143" y="75"/>
                </a:cubicBezTo>
                <a:cubicBezTo>
                  <a:pt x="142" y="74"/>
                  <a:pt x="140" y="73"/>
                  <a:pt x="139" y="73"/>
                </a:cubicBezTo>
                <a:cubicBezTo>
                  <a:pt x="137" y="73"/>
                  <a:pt x="136" y="74"/>
                  <a:pt x="134" y="75"/>
                </a:cubicBezTo>
                <a:cubicBezTo>
                  <a:pt x="133" y="76"/>
                  <a:pt x="133" y="77"/>
                  <a:pt x="133" y="79"/>
                </a:cubicBezTo>
                <a:cubicBezTo>
                  <a:pt x="133" y="81"/>
                  <a:pt x="133" y="82"/>
                  <a:pt x="134" y="83"/>
                </a:cubicBezTo>
                <a:cubicBezTo>
                  <a:pt x="136" y="84"/>
                  <a:pt x="137" y="85"/>
                  <a:pt x="139" y="85"/>
                </a:cubicBezTo>
                <a:cubicBezTo>
                  <a:pt x="140" y="85"/>
                  <a:pt x="142" y="84"/>
                  <a:pt x="143" y="8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g2701bea7f25_2_0"/>
          <p:cNvSpPr txBox="1"/>
          <p:nvPr/>
        </p:nvSpPr>
        <p:spPr>
          <a:xfrm>
            <a:off x="496225" y="4637750"/>
            <a:ext cx="1526700" cy="30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MEET OUR </a:t>
            </a:r>
            <a:r>
              <a:rPr b="0" i="0" lang="en-US" sz="2200" u="none" cap="none" strike="noStrike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rPr>
              <a:t>GREAT TEAM</a:t>
            </a:r>
            <a:endParaRPr b="0" i="0" sz="2200" u="none" cap="none" strike="noStrike">
              <a:solidFill>
                <a:schemeClr val="accen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4" name="Google Shape;244;p17"/>
          <p:cNvSpPr txBox="1"/>
          <p:nvPr/>
        </p:nvSpPr>
        <p:spPr>
          <a:xfrm>
            <a:off x="607203" y="2657844"/>
            <a:ext cx="1357882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t/>
            </a:r>
            <a:endParaRPr b="0" i="0" sz="75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Google Shape;245;p17"/>
          <p:cNvSpPr txBox="1"/>
          <p:nvPr/>
        </p:nvSpPr>
        <p:spPr>
          <a:xfrm>
            <a:off x="1732049" y="2387814"/>
            <a:ext cx="1360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-US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Matthew Payte</a:t>
            </a:r>
            <a:endParaRPr b="1" i="0" sz="11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17"/>
          <p:cNvSpPr txBox="1"/>
          <p:nvPr/>
        </p:nvSpPr>
        <p:spPr>
          <a:xfrm>
            <a:off x="2251019" y="2657844"/>
            <a:ext cx="1357882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t/>
            </a:r>
            <a:endParaRPr b="0" i="0" sz="75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17"/>
          <p:cNvSpPr txBox="1"/>
          <p:nvPr/>
        </p:nvSpPr>
        <p:spPr>
          <a:xfrm>
            <a:off x="3726577" y="2387814"/>
            <a:ext cx="1360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-US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Nithyashree Balaji</a:t>
            </a:r>
            <a:endParaRPr b="1" i="0" sz="11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17"/>
          <p:cNvSpPr txBox="1"/>
          <p:nvPr/>
        </p:nvSpPr>
        <p:spPr>
          <a:xfrm>
            <a:off x="3894835" y="2657844"/>
            <a:ext cx="1357882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t/>
            </a:r>
            <a:endParaRPr b="0" i="0" sz="75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17"/>
          <p:cNvSpPr txBox="1"/>
          <p:nvPr/>
        </p:nvSpPr>
        <p:spPr>
          <a:xfrm>
            <a:off x="5646118" y="2390164"/>
            <a:ext cx="1360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-US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Claudia Bonon</a:t>
            </a:r>
            <a:endParaRPr b="1" i="0" sz="11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17"/>
          <p:cNvSpPr txBox="1"/>
          <p:nvPr/>
        </p:nvSpPr>
        <p:spPr>
          <a:xfrm>
            <a:off x="2627559" y="3931589"/>
            <a:ext cx="1360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-US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Sarah Popal</a:t>
            </a:r>
            <a:endParaRPr b="1" i="0" sz="11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17"/>
          <p:cNvSpPr txBox="1"/>
          <p:nvPr/>
        </p:nvSpPr>
        <p:spPr>
          <a:xfrm>
            <a:off x="7182468" y="2657844"/>
            <a:ext cx="1357882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t/>
            </a:r>
            <a:endParaRPr b="0" i="0" sz="75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2" name="Google Shape;252;p17"/>
          <p:cNvSpPr txBox="1"/>
          <p:nvPr/>
        </p:nvSpPr>
        <p:spPr>
          <a:xfrm>
            <a:off x="4786626" y="3931589"/>
            <a:ext cx="1360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-US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Dániel Terényi</a:t>
            </a:r>
            <a:endParaRPr b="1" i="0" sz="11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3" name="Google Shape;253;p1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4695" y="1360793"/>
            <a:ext cx="895500" cy="8955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4" name="Google Shape;254;p17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36600" l="15071" r="4716" t="0"/>
          <a:stretch/>
        </p:blipFill>
        <p:spPr>
          <a:xfrm>
            <a:off x="3894830" y="1360793"/>
            <a:ext cx="895500" cy="895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55" name="Google Shape;255;p17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13005" l="7403" r="5602" t="0"/>
          <a:stretch/>
        </p:blipFill>
        <p:spPr>
          <a:xfrm>
            <a:off x="5771415" y="1360793"/>
            <a:ext cx="895500" cy="8955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6" name="Google Shape;256;p17"/>
          <p:cNvPicPr preferRelativeResize="0"/>
          <p:nvPr>
            <p:ph idx="5" type="pic"/>
          </p:nvPr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60200" y="2904668"/>
            <a:ext cx="895500" cy="8955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7" name="Google Shape;257;p17"/>
          <p:cNvPicPr preferRelativeResize="0"/>
          <p:nvPr>
            <p:ph idx="6" type="pic"/>
          </p:nvPr>
        </p:nvPicPr>
        <p:blipFill rotWithShape="1">
          <a:blip r:embed="rId7">
            <a:alphaModFix/>
          </a:blip>
          <a:srcRect b="16104" l="24395" r="24395" t="7061"/>
          <a:stretch/>
        </p:blipFill>
        <p:spPr>
          <a:xfrm>
            <a:off x="5019286" y="2904668"/>
            <a:ext cx="895500" cy="8955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8" name="Google Shape;258;p17"/>
          <p:cNvSpPr txBox="1"/>
          <p:nvPr/>
        </p:nvSpPr>
        <p:spPr>
          <a:xfrm>
            <a:off x="458050" y="4599575"/>
            <a:ext cx="1593600" cy="38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"/>
          <p:cNvSpPr txBox="1"/>
          <p:nvPr/>
        </p:nvSpPr>
        <p:spPr>
          <a:xfrm>
            <a:off x="515300" y="4628200"/>
            <a:ext cx="1469700" cy="32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6"/>
          <p:cNvSpPr txBox="1"/>
          <p:nvPr>
            <p:ph idx="1" type="body"/>
          </p:nvPr>
        </p:nvSpPr>
        <p:spPr>
          <a:xfrm>
            <a:off x="584202" y="575841"/>
            <a:ext cx="3331093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en-US"/>
              <a:t>Model</a:t>
            </a:r>
            <a:r>
              <a:rPr b="0" i="0" lang="en-US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>
                <a:solidFill>
                  <a:schemeClr val="accent2"/>
                </a:solidFill>
              </a:rPr>
              <a:t>Evaluation</a:t>
            </a:r>
            <a:endParaRPr b="0" i="0" sz="2200" u="none" cap="none" strike="noStrike">
              <a:solidFill>
                <a:schemeClr val="accen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485" name="Google Shape;485;p6"/>
          <p:cNvSpPr txBox="1"/>
          <p:nvPr/>
        </p:nvSpPr>
        <p:spPr>
          <a:xfrm>
            <a:off x="335100" y="1049675"/>
            <a:ext cx="84738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Roboto"/>
              <a:buChar char="●"/>
            </a:pPr>
            <a:r>
              <a:rPr b="1" lang="en-US" sz="1300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Target Variable</a:t>
            </a:r>
            <a:r>
              <a:rPr lang="en-US" sz="1300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: "Affordability" — categorized into three classes ('Low', 'Medium', 'High') based on quartiles of mean salary to assess housing affordability in London</a:t>
            </a:r>
            <a:endParaRPr sz="1300">
              <a:solidFill>
                <a:srgbClr val="0D0D0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Roboto"/>
              <a:buChar char="●"/>
            </a:pPr>
            <a:r>
              <a:rPr b="1" lang="en-US" sz="1300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r>
              <a:rPr lang="en-US" sz="1300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: Includes key variables such as 'Average Price', 'Houses Sold', 'No of Crimes', and 'Population Density'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86" name="Google Shape;486;p6"/>
          <p:cNvGraphicFramePr/>
          <p:nvPr/>
        </p:nvGraphicFramePr>
        <p:xfrm>
          <a:off x="200325" y="1985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{19CF6365-394D-4D10-8E95-58D72B6B3CAA}</a:tableStyleId>
              </a:tblPr>
              <a:tblGrid>
                <a:gridCol w="794850"/>
                <a:gridCol w="794850"/>
                <a:gridCol w="794850"/>
                <a:gridCol w="794850"/>
                <a:gridCol w="794850"/>
                <a:gridCol w="794850"/>
                <a:gridCol w="794850"/>
                <a:gridCol w="794850"/>
                <a:gridCol w="794850"/>
                <a:gridCol w="794850"/>
                <a:gridCol w="794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Accuracy</a:t>
                      </a:r>
                      <a:endParaRPr b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PrecisionH</a:t>
                      </a:r>
                      <a:endParaRPr b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Recall H</a:t>
                      </a:r>
                      <a:endParaRPr b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F1-score H</a:t>
                      </a:r>
                      <a:endParaRPr b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PrecisionL</a:t>
                      </a:r>
                      <a:endParaRPr b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Recall L</a:t>
                      </a:r>
                      <a:endParaRPr b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F1-score L</a:t>
                      </a:r>
                      <a:endParaRPr b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Recall M</a:t>
                      </a:r>
                      <a:endParaRPr b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PrecisionM</a:t>
                      </a:r>
                      <a:endParaRPr b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F1-score M</a:t>
                      </a:r>
                      <a:endParaRPr b="1" sz="900"/>
                    </a:p>
                  </a:txBody>
                  <a:tcPr marT="91425" marB="91425" marR="91425" marL="91425"/>
                </a:tc>
              </a:tr>
              <a:tr h="43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Random Forest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0.746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0.76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0.74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0.77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0.85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0.81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</a:tr>
              <a:tr h="411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Linear SVM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0.81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0.51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0.82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0.83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0.83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0.83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KNN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0.718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0.83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LogReg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0.525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0.38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0.47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0.53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0.31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0.39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Bagging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0.746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0.85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0.80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Adaboost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0.57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0.59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0.58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0.59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en-US"/>
              <a:t>Random Forest </a:t>
            </a:r>
            <a:r>
              <a:rPr lang="en-US">
                <a:solidFill>
                  <a:schemeClr val="accent2"/>
                </a:solidFill>
              </a:rPr>
              <a:t>Visualization</a:t>
            </a:r>
            <a:endParaRPr b="0" i="0" sz="2200" u="none" cap="none" strike="noStrike">
              <a:solidFill>
                <a:schemeClr val="accen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492" name="Google Shape;49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50" y="1051150"/>
            <a:ext cx="4771601" cy="3794351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8"/>
          <p:cNvSpPr txBox="1"/>
          <p:nvPr/>
        </p:nvSpPr>
        <p:spPr>
          <a:xfrm>
            <a:off x="5675300" y="1091550"/>
            <a:ext cx="3000000" cy="3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Analysis:</a:t>
            </a:r>
            <a:endParaRPr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Calibri"/>
              <a:buChar char="●"/>
            </a:pPr>
            <a:r>
              <a:rPr lang="en-US" sz="1300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"Low" class: Strong performance with high true positives (44) and low false positives (8)</a:t>
            </a:r>
            <a:endParaRPr sz="1300">
              <a:solidFill>
                <a:srgbClr val="0D0D0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Calibri"/>
              <a:buChar char="●"/>
            </a:pPr>
            <a:r>
              <a:rPr lang="en-US" sz="1300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"High" class: Decent performance but notable false negatives (10), indicating room for improvement</a:t>
            </a:r>
            <a:endParaRPr sz="1300">
              <a:solidFill>
                <a:srgbClr val="0D0D0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D0D0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Calibri"/>
              <a:buChar char="●"/>
            </a:pPr>
            <a:r>
              <a:rPr lang="en-US" sz="1300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"Medium" class: Highest false negatives (23), suggesting significant challenges in identification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702a6400b7_3_0"/>
          <p:cNvSpPr/>
          <p:nvPr>
            <p:ph idx="2" type="pic"/>
          </p:nvPr>
        </p:nvSpPr>
        <p:spPr>
          <a:xfrm>
            <a:off x="20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99" name="Google Shape;499;g2702a6400b7_3_0"/>
          <p:cNvSpPr/>
          <p:nvPr/>
        </p:nvSpPr>
        <p:spPr>
          <a:xfrm>
            <a:off x="0" y="1204925"/>
            <a:ext cx="4950300" cy="2804100"/>
          </a:xfrm>
          <a:prstGeom prst="rect">
            <a:avLst/>
          </a:prstGeom>
          <a:solidFill>
            <a:schemeClr val="accent2">
              <a:alpha val="8863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0" name="Google Shape;500;g2702a6400b7_3_0"/>
          <p:cNvGrpSpPr/>
          <p:nvPr/>
        </p:nvGrpSpPr>
        <p:grpSpPr>
          <a:xfrm>
            <a:off x="594362" y="1533269"/>
            <a:ext cx="3345900" cy="1907824"/>
            <a:chOff x="594362" y="1533269"/>
            <a:chExt cx="3345900" cy="1907824"/>
          </a:xfrm>
        </p:grpSpPr>
        <p:cxnSp>
          <p:nvCxnSpPr>
            <p:cNvPr id="501" name="Google Shape;501;g2702a6400b7_3_0"/>
            <p:cNvCxnSpPr/>
            <p:nvPr/>
          </p:nvCxnSpPr>
          <p:spPr>
            <a:xfrm>
              <a:off x="594362" y="1974291"/>
              <a:ext cx="9144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502" name="Google Shape;502;g2702a6400b7_3_0"/>
            <p:cNvSpPr txBox="1"/>
            <p:nvPr/>
          </p:nvSpPr>
          <p:spPr>
            <a:xfrm>
              <a:off x="603253" y="3107793"/>
              <a:ext cx="33369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03" name="Google Shape;503;g2702a6400b7_3_0"/>
            <p:cNvSpPr/>
            <p:nvPr/>
          </p:nvSpPr>
          <p:spPr>
            <a:xfrm>
              <a:off x="608181" y="1533269"/>
              <a:ext cx="268120" cy="289232"/>
            </a:xfrm>
            <a:custGeom>
              <a:rect b="b" l="l" r="r" t="t"/>
              <a:pathLst>
                <a:path extrusionOk="0" h="137" w="127">
                  <a:moveTo>
                    <a:pt x="0" y="82"/>
                  </a:moveTo>
                  <a:lnTo>
                    <a:pt x="24" y="82"/>
                  </a:lnTo>
                  <a:lnTo>
                    <a:pt x="24" y="137"/>
                  </a:lnTo>
                  <a:lnTo>
                    <a:pt x="0" y="137"/>
                  </a:lnTo>
                  <a:lnTo>
                    <a:pt x="0" y="82"/>
                  </a:lnTo>
                  <a:close/>
                  <a:moveTo>
                    <a:pt x="34" y="137"/>
                  </a:moveTo>
                  <a:lnTo>
                    <a:pt x="34" y="34"/>
                  </a:lnTo>
                  <a:lnTo>
                    <a:pt x="59" y="34"/>
                  </a:lnTo>
                  <a:lnTo>
                    <a:pt x="59" y="137"/>
                  </a:lnTo>
                  <a:lnTo>
                    <a:pt x="34" y="137"/>
                  </a:lnTo>
                  <a:close/>
                  <a:moveTo>
                    <a:pt x="69" y="137"/>
                  </a:moveTo>
                  <a:lnTo>
                    <a:pt x="69" y="0"/>
                  </a:lnTo>
                  <a:lnTo>
                    <a:pt x="92" y="0"/>
                  </a:lnTo>
                  <a:lnTo>
                    <a:pt x="92" y="137"/>
                  </a:lnTo>
                  <a:lnTo>
                    <a:pt x="69" y="137"/>
                  </a:lnTo>
                  <a:close/>
                  <a:moveTo>
                    <a:pt x="103" y="137"/>
                  </a:moveTo>
                  <a:lnTo>
                    <a:pt x="103" y="54"/>
                  </a:lnTo>
                  <a:lnTo>
                    <a:pt x="127" y="54"/>
                  </a:lnTo>
                  <a:lnTo>
                    <a:pt x="127" y="137"/>
                  </a:lnTo>
                  <a:lnTo>
                    <a:pt x="103" y="1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g2702a6400b7_3_0"/>
            <p:cNvSpPr txBox="1"/>
            <p:nvPr/>
          </p:nvSpPr>
          <p:spPr>
            <a:xfrm>
              <a:off x="594362" y="2079377"/>
              <a:ext cx="33459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>
                  <a:solidFill>
                    <a:schemeClr val="accent1"/>
                  </a:solidFill>
                  <a:latin typeface="Lato Black"/>
                  <a:ea typeface="Lato Black"/>
                  <a:cs typeface="Lato Black"/>
                  <a:sym typeface="Lato Black"/>
                </a:rPr>
                <a:t>Clustering</a:t>
              </a:r>
              <a:r>
                <a:rPr lang="en-US" sz="3200">
                  <a:solidFill>
                    <a:schemeClr val="accent1"/>
                  </a:solidFill>
                  <a:latin typeface="Lato Black"/>
                  <a:ea typeface="Lato Black"/>
                  <a:cs typeface="Lato Black"/>
                  <a:sym typeface="Lato Black"/>
                </a:rPr>
                <a:t> </a:t>
              </a:r>
              <a:r>
                <a:rPr lang="en-US" sz="3200">
                  <a:solidFill>
                    <a:schemeClr val="lt1"/>
                  </a:solidFill>
                  <a:latin typeface="Lato Black"/>
                  <a:ea typeface="Lato Black"/>
                  <a:cs typeface="Lato Black"/>
                  <a:sym typeface="Lato Black"/>
                </a:rPr>
                <a:t>Analysis</a:t>
              </a:r>
              <a:endParaRPr b="0" i="0" sz="3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702a6400b7_3_10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en-US"/>
              <a:t>Clustering Method </a:t>
            </a:r>
            <a:r>
              <a:rPr lang="en-US">
                <a:solidFill>
                  <a:schemeClr val="accent2"/>
                </a:solidFill>
              </a:rPr>
              <a:t>Visualization</a:t>
            </a:r>
            <a:endParaRPr b="0" i="0" sz="2200" u="none" cap="none" strike="noStrike">
              <a:solidFill>
                <a:schemeClr val="accen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510" name="Google Shape;510;g2702a6400b7_3_10"/>
          <p:cNvSpPr txBox="1"/>
          <p:nvPr/>
        </p:nvSpPr>
        <p:spPr>
          <a:xfrm>
            <a:off x="5675300" y="786750"/>
            <a:ext cx="30000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Analysis:</a:t>
            </a:r>
            <a:endParaRPr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Calibri"/>
              <a:buChar char="●"/>
            </a:pPr>
            <a:r>
              <a:rPr b="1" lang="en-US" sz="1300">
                <a:solidFill>
                  <a:srgbClr val="0D0D0D"/>
                </a:solidFill>
                <a:latin typeface="Lato"/>
                <a:ea typeface="Lato"/>
                <a:cs typeface="Lato"/>
                <a:sym typeface="Lato"/>
              </a:rPr>
              <a:t>Highest performance:</a:t>
            </a:r>
            <a:r>
              <a:rPr lang="en-US" sz="1300">
                <a:solidFill>
                  <a:srgbClr val="0D0D0D"/>
                </a:solidFill>
                <a:latin typeface="Lato"/>
                <a:ea typeface="Lato"/>
                <a:cs typeface="Lato"/>
                <a:sym typeface="Lato"/>
              </a:rPr>
              <a:t> K-Means demonstrated the highest silhouette score, indicating optimal cluster compactness and separation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Calibri"/>
              <a:buChar char="●"/>
            </a:pPr>
            <a:r>
              <a:rPr b="1" lang="en-US" sz="1300">
                <a:solidFill>
                  <a:srgbClr val="0D0D0D"/>
                </a:solidFill>
                <a:latin typeface="Lato"/>
                <a:ea typeface="Lato"/>
                <a:cs typeface="Lato"/>
                <a:sym typeface="Lato"/>
              </a:rPr>
              <a:t>Close competitors:</a:t>
            </a:r>
            <a:r>
              <a:rPr lang="en-US" sz="1300">
                <a:solidFill>
                  <a:srgbClr val="0D0D0D"/>
                </a:solidFill>
                <a:latin typeface="Lato"/>
                <a:ea typeface="Lato"/>
                <a:cs typeface="Lato"/>
                <a:sym typeface="Lato"/>
              </a:rPr>
              <a:t> DBSCAN excelling in handling outliers and Hierarchical useful for revealing nested data structures.</a:t>
            </a:r>
            <a:endParaRPr sz="1300">
              <a:solidFill>
                <a:srgbClr val="0D0D0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D0D0D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Calibri"/>
              <a:buChar char="●"/>
            </a:pPr>
            <a:r>
              <a:rPr b="1" lang="en-US" sz="1300">
                <a:solidFill>
                  <a:srgbClr val="0D0D0D"/>
                </a:solidFill>
                <a:latin typeface="Lato"/>
                <a:ea typeface="Lato"/>
                <a:cs typeface="Lato"/>
                <a:sym typeface="Lato"/>
              </a:rPr>
              <a:t>Selection:</a:t>
            </a:r>
            <a:r>
              <a:rPr lang="en-US" sz="1300">
                <a:solidFill>
                  <a:srgbClr val="0D0D0D"/>
                </a:solidFill>
                <a:latin typeface="Lato"/>
                <a:ea typeface="Lato"/>
                <a:cs typeface="Lato"/>
                <a:sym typeface="Lato"/>
              </a:rPr>
              <a:t> K-Means is preferred for distinct separations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1" name="Google Shape;511;g2702a6400b7_3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200" y="1485650"/>
            <a:ext cx="4934475" cy="2550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g2702a6400b7_3_10"/>
          <p:cNvSpPr/>
          <p:nvPr/>
        </p:nvSpPr>
        <p:spPr>
          <a:xfrm>
            <a:off x="482750" y="4678300"/>
            <a:ext cx="1597500" cy="25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702a6400b7_3_23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en-US"/>
              <a:t>KMeans</a:t>
            </a:r>
            <a:r>
              <a:rPr lang="en-US"/>
              <a:t> </a:t>
            </a:r>
            <a:r>
              <a:rPr lang="en-US">
                <a:solidFill>
                  <a:schemeClr val="accent2"/>
                </a:solidFill>
              </a:rPr>
              <a:t>Deep Dive</a:t>
            </a:r>
            <a:endParaRPr b="0" i="0" sz="2200" u="none" cap="none" strike="noStrike">
              <a:solidFill>
                <a:schemeClr val="accen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518" name="Google Shape;518;g2702a6400b7_3_23"/>
          <p:cNvSpPr txBox="1"/>
          <p:nvPr/>
        </p:nvSpPr>
        <p:spPr>
          <a:xfrm>
            <a:off x="5675300" y="786750"/>
            <a:ext cx="3277500" cy="3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Analysis:</a:t>
            </a:r>
            <a:endParaRPr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Lato"/>
              <a:buChar char="●"/>
            </a:pPr>
            <a:r>
              <a:rPr b="1" lang="en-US" sz="1300">
                <a:latin typeface="Lato"/>
                <a:ea typeface="Lato"/>
                <a:cs typeface="Lato"/>
                <a:sym typeface="Lato"/>
              </a:rPr>
              <a:t>Harmony Hamlets:</a:t>
            </a:r>
            <a:r>
              <a:rPr lang="en-US" sz="1300">
                <a:latin typeface="Lato"/>
                <a:ea typeface="Lato"/>
                <a:cs typeface="Lato"/>
                <a:sym typeface="Lato"/>
              </a:rPr>
              <a:t> Lower-income, suburban or semi-rural areas with high life satisfaction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Lato"/>
              <a:buChar char="●"/>
            </a:pPr>
            <a:r>
              <a:rPr b="1" lang="en-US" sz="1300">
                <a:latin typeface="Lato"/>
                <a:ea typeface="Lato"/>
                <a:cs typeface="Lato"/>
                <a:sym typeface="Lato"/>
              </a:rPr>
              <a:t>Equilibrium Estates:</a:t>
            </a:r>
            <a:r>
              <a:rPr lang="en-US" sz="1300">
                <a:latin typeface="Lato"/>
                <a:ea typeface="Lato"/>
                <a:cs typeface="Lato"/>
                <a:sym typeface="Lato"/>
              </a:rPr>
              <a:t> Middle-income, balanced residential neighborhoods within boroughs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Lato"/>
              <a:buChar char="●"/>
            </a:pPr>
            <a:r>
              <a:rPr b="1" lang="en-US" sz="1300">
                <a:latin typeface="Lato"/>
                <a:ea typeface="Lato"/>
                <a:cs typeface="Lato"/>
                <a:sym typeface="Lato"/>
              </a:rPr>
              <a:t>Vitality Villages:</a:t>
            </a:r>
            <a:r>
              <a:rPr lang="en-US" sz="1300">
                <a:latin typeface="Lato"/>
                <a:ea typeface="Lato"/>
                <a:cs typeface="Lato"/>
                <a:sym typeface="Lato"/>
              </a:rPr>
              <a:t> Densely populated, low-income urban areas with vibrant community life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Lato"/>
              <a:buChar char="●"/>
            </a:pPr>
            <a:r>
              <a:rPr b="1" lang="en-US" sz="1300">
                <a:latin typeface="Lato"/>
                <a:ea typeface="Lato"/>
                <a:cs typeface="Lato"/>
                <a:sym typeface="Lato"/>
              </a:rPr>
              <a:t>Prosperity Precincts:</a:t>
            </a:r>
            <a:r>
              <a:rPr lang="en-US" sz="1300">
                <a:latin typeface="Lato"/>
                <a:ea typeface="Lato"/>
                <a:cs typeface="Lato"/>
                <a:sym typeface="Lato"/>
              </a:rPr>
              <a:t> High-income, sparsely populated areas within boroughs facing issues like social isolation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9" name="Google Shape;519;g2702a6400b7_3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200" y="1023866"/>
            <a:ext cx="4928497" cy="3879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701bea7f25_4_29"/>
          <p:cNvSpPr txBox="1"/>
          <p:nvPr/>
        </p:nvSpPr>
        <p:spPr>
          <a:xfrm>
            <a:off x="486675" y="4551850"/>
            <a:ext cx="1498200" cy="38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2701bea7f25_4_29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en-US"/>
              <a:t>CONCLUSIONS</a:t>
            </a:r>
            <a:endParaRPr b="0" i="0" sz="2200" u="none" cap="none" strike="noStrike">
              <a:solidFill>
                <a:schemeClr val="accen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526" name="Google Shape;526;g2701bea7f25_4_29"/>
          <p:cNvSpPr txBox="1"/>
          <p:nvPr>
            <p:ph idx="2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Summary highlighting the key findings and recommendations based on the analysis</a:t>
            </a:r>
            <a:endParaRPr b="0" i="0" sz="700" cap="none" strike="noStrike">
              <a:solidFill>
                <a:schemeClr val="dk1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27" name="Google Shape;527;g2701bea7f25_4_29"/>
          <p:cNvCxnSpPr/>
          <p:nvPr/>
        </p:nvCxnSpPr>
        <p:spPr>
          <a:xfrm>
            <a:off x="594360" y="2894614"/>
            <a:ext cx="79431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8" name="Google Shape;528;g2701bea7f25_4_29"/>
          <p:cNvCxnSpPr/>
          <p:nvPr/>
        </p:nvCxnSpPr>
        <p:spPr>
          <a:xfrm rot="5400000">
            <a:off x="2593789" y="2091000"/>
            <a:ext cx="1097400" cy="1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9" name="Google Shape;529;g2701bea7f25_4_29"/>
          <p:cNvCxnSpPr/>
          <p:nvPr/>
        </p:nvCxnSpPr>
        <p:spPr>
          <a:xfrm rot="5400000">
            <a:off x="5514811" y="2091000"/>
            <a:ext cx="1097400" cy="1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0" name="Google Shape;530;g2701bea7f25_4_29"/>
          <p:cNvSpPr txBox="1"/>
          <p:nvPr/>
        </p:nvSpPr>
        <p:spPr>
          <a:xfrm>
            <a:off x="770500" y="1543056"/>
            <a:ext cx="20613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95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The average house prices in London boroughs are influenced by the financial prosperity of the area, with higher salaries and more job opportunities leading to higher property prices</a:t>
            </a:r>
            <a:endParaRPr i="0" sz="950" cap="none" strike="noStrike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1" name="Google Shape;531;g2701bea7f25_4_29"/>
          <p:cNvSpPr txBox="1"/>
          <p:nvPr/>
        </p:nvSpPr>
        <p:spPr>
          <a:xfrm>
            <a:off x="3572338" y="1568512"/>
            <a:ext cx="2061300" cy="10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Borough size is positively correlated with the number of houses sold, indicating that larger boroughs tend to have a higher number of property transactions.</a:t>
            </a:r>
            <a:endParaRPr sz="95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2" name="Google Shape;532;g2701bea7f25_4_29"/>
          <p:cNvSpPr txBox="1"/>
          <p:nvPr/>
        </p:nvSpPr>
        <p:spPr>
          <a:xfrm>
            <a:off x="6399900" y="1620713"/>
            <a:ext cx="24150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i="0" sz="8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3" name="Google Shape;533;g2701bea7f25_4_29"/>
          <p:cNvSpPr txBox="1"/>
          <p:nvPr/>
        </p:nvSpPr>
        <p:spPr>
          <a:xfrm>
            <a:off x="770500" y="3328189"/>
            <a:ext cx="2061300" cy="10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i="0" sz="8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4" name="Google Shape;534;g2701bea7f25_4_29"/>
          <p:cNvSpPr txBox="1"/>
          <p:nvPr/>
        </p:nvSpPr>
        <p:spPr>
          <a:xfrm>
            <a:off x="770500" y="3218000"/>
            <a:ext cx="7767000" cy="16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00">
                <a:latin typeface="Lato"/>
                <a:ea typeface="Lato"/>
                <a:cs typeface="Lato"/>
                <a:sym typeface="Lato"/>
              </a:rPr>
              <a:t>In London's housing market, clustering </a:t>
            </a:r>
            <a:r>
              <a:rPr lang="en-US" sz="1000">
                <a:latin typeface="Lato"/>
                <a:ea typeface="Lato"/>
                <a:cs typeface="Lato"/>
                <a:sym typeface="Lato"/>
              </a:rPr>
              <a:t>revealed</a:t>
            </a:r>
            <a:r>
              <a:rPr lang="en-US" sz="1000">
                <a:latin typeface="Lato"/>
                <a:ea typeface="Lato"/>
                <a:cs typeface="Lato"/>
                <a:sym typeface="Lato"/>
              </a:rPr>
              <a:t> that  higher income does not necessarily mean  higher satisfaction, nor does lower income </a:t>
            </a:r>
            <a:r>
              <a:rPr lang="en-US" sz="1000">
                <a:latin typeface="Lato"/>
                <a:ea typeface="Lato"/>
                <a:cs typeface="Lato"/>
                <a:sym typeface="Lato"/>
              </a:rPr>
              <a:t>imply</a:t>
            </a:r>
            <a:r>
              <a:rPr lang="en-US" sz="1000">
                <a:latin typeface="Lato"/>
                <a:ea typeface="Lato"/>
                <a:cs typeface="Lato"/>
                <a:sym typeface="Lato"/>
              </a:rPr>
              <a:t> weak community bonds. 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00">
                <a:latin typeface="Lato"/>
                <a:ea typeface="Lato"/>
                <a:cs typeface="Lato"/>
                <a:sym typeface="Lato"/>
              </a:rPr>
              <a:t>This underscores the role social cohesion and community amenities play in residents' wellbeing, challenging conventional assumptions about affluent areas and highlighting new economic trends as worldwide disparities increase.</a:t>
            </a:r>
            <a:endParaRPr i="0" sz="1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5" name="Google Shape;535;g2701bea7f25_4_29"/>
          <p:cNvSpPr txBox="1"/>
          <p:nvPr/>
        </p:nvSpPr>
        <p:spPr>
          <a:xfrm>
            <a:off x="6312150" y="3735710"/>
            <a:ext cx="206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g2701bea7f25_4_29"/>
          <p:cNvSpPr txBox="1"/>
          <p:nvPr/>
        </p:nvSpPr>
        <p:spPr>
          <a:xfrm>
            <a:off x="6565250" y="1534352"/>
            <a:ext cx="2061300" cy="10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95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For both </a:t>
            </a:r>
            <a:r>
              <a:rPr lang="en-US" sz="95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regression and classification </a:t>
            </a:r>
            <a:r>
              <a:rPr lang="en-US" sz="9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best performing </a:t>
            </a:r>
            <a:r>
              <a:rPr lang="en-US" sz="95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model was Random Forest, with approximately 58.1% and </a:t>
            </a:r>
            <a:r>
              <a:rPr lang="en-US" sz="9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74.6% accuracy respectively.</a:t>
            </a:r>
            <a:endParaRPr sz="9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95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701bea7f25_0_36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en-US"/>
              <a:t>INTRODUCTION</a:t>
            </a:r>
            <a:endParaRPr b="0" i="0" sz="2200" u="none" cap="none" strike="noStrike">
              <a:solidFill>
                <a:schemeClr val="accen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64" name="Google Shape;264;g2701bea7f25_0_36"/>
          <p:cNvSpPr txBox="1"/>
          <p:nvPr/>
        </p:nvSpPr>
        <p:spPr>
          <a:xfrm>
            <a:off x="5102081" y="1791975"/>
            <a:ext cx="3353400" cy="19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5275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Lato"/>
              <a:buChar char="-"/>
            </a:pPr>
            <a:r>
              <a:rPr lang="en-US" sz="105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Housing prices globally are rising, emphasizing the need for a closer examination of specific markets.</a:t>
            </a:r>
            <a:endParaRPr sz="105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295275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Lato"/>
              <a:buChar char="-"/>
            </a:pPr>
            <a:r>
              <a:rPr lang="en-US" sz="105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London, with its inflated and challenging pricing dynamics, serves as a prime case study.</a:t>
            </a:r>
            <a:endParaRPr sz="105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295275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Lato"/>
              <a:buChar char="-"/>
            </a:pPr>
            <a:r>
              <a:rPr lang="en-US" sz="105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Additionally, clustering analysis will provide insights into the diverse housing choices within the London market.</a:t>
            </a:r>
            <a:endParaRPr sz="105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5" name="Google Shape;265;g2701bea7f25_0_36"/>
          <p:cNvCxnSpPr/>
          <p:nvPr/>
        </p:nvCxnSpPr>
        <p:spPr>
          <a:xfrm>
            <a:off x="4572000" y="1543050"/>
            <a:ext cx="0" cy="27432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6" name="Google Shape;266;g2701bea7f25_0_36"/>
          <p:cNvSpPr txBox="1"/>
          <p:nvPr/>
        </p:nvSpPr>
        <p:spPr>
          <a:xfrm>
            <a:off x="584200" y="1433550"/>
            <a:ext cx="37296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chemeClr val="accent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OBJECTIVE:</a:t>
            </a:r>
            <a:r>
              <a:rPr lang="en-US" sz="950">
                <a:solidFill>
                  <a:schemeClr val="dk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predict housing prices and classify affordability based on factors such as house prices, number of houses sold, salary, crime, and population density.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7" name="Google Shape;267;g2701bea7f25_0_36"/>
          <p:cNvGrpSpPr/>
          <p:nvPr/>
        </p:nvGrpSpPr>
        <p:grpSpPr>
          <a:xfrm>
            <a:off x="2065631" y="2428263"/>
            <a:ext cx="544824" cy="1384295"/>
            <a:chOff x="2209800" y="2146300"/>
            <a:chExt cx="622301" cy="1581148"/>
          </a:xfrm>
        </p:grpSpPr>
        <p:sp>
          <p:nvSpPr>
            <p:cNvPr id="268" name="Google Shape;268;g2701bea7f25_0_36"/>
            <p:cNvSpPr/>
            <p:nvPr/>
          </p:nvSpPr>
          <p:spPr>
            <a:xfrm>
              <a:off x="2398713" y="2146300"/>
              <a:ext cx="243000" cy="24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g2701bea7f25_0_36"/>
            <p:cNvSpPr/>
            <p:nvPr/>
          </p:nvSpPr>
          <p:spPr>
            <a:xfrm>
              <a:off x="2209800" y="2416175"/>
              <a:ext cx="622301" cy="1311273"/>
            </a:xfrm>
            <a:custGeom>
              <a:rect b="b" l="l" r="r" t="t"/>
              <a:pathLst>
                <a:path extrusionOk="0" h="1939" w="916">
                  <a:moveTo>
                    <a:pt x="728" y="0"/>
                  </a:moveTo>
                  <a:cubicBezTo>
                    <a:pt x="677" y="0"/>
                    <a:pt x="631" y="0"/>
                    <a:pt x="589" y="0"/>
                  </a:cubicBezTo>
                  <a:cubicBezTo>
                    <a:pt x="587" y="18"/>
                    <a:pt x="582" y="81"/>
                    <a:pt x="569" y="148"/>
                  </a:cubicBezTo>
                  <a:cubicBezTo>
                    <a:pt x="561" y="186"/>
                    <a:pt x="525" y="294"/>
                    <a:pt x="525" y="294"/>
                  </a:cubicBezTo>
                  <a:cubicBezTo>
                    <a:pt x="525" y="294"/>
                    <a:pt x="505" y="211"/>
                    <a:pt x="498" y="186"/>
                  </a:cubicBezTo>
                  <a:cubicBezTo>
                    <a:pt x="494" y="167"/>
                    <a:pt x="476" y="127"/>
                    <a:pt x="476" y="127"/>
                  </a:cubicBezTo>
                  <a:cubicBezTo>
                    <a:pt x="504" y="90"/>
                    <a:pt x="504" y="90"/>
                    <a:pt x="504" y="90"/>
                  </a:cubicBezTo>
                  <a:cubicBezTo>
                    <a:pt x="458" y="46"/>
                    <a:pt x="458" y="46"/>
                    <a:pt x="458" y="46"/>
                  </a:cubicBezTo>
                  <a:cubicBezTo>
                    <a:pt x="412" y="90"/>
                    <a:pt x="412" y="90"/>
                    <a:pt x="412" y="90"/>
                  </a:cubicBezTo>
                  <a:cubicBezTo>
                    <a:pt x="440" y="127"/>
                    <a:pt x="440" y="127"/>
                    <a:pt x="440" y="127"/>
                  </a:cubicBezTo>
                  <a:cubicBezTo>
                    <a:pt x="440" y="127"/>
                    <a:pt x="422" y="167"/>
                    <a:pt x="417" y="186"/>
                  </a:cubicBezTo>
                  <a:cubicBezTo>
                    <a:pt x="410" y="211"/>
                    <a:pt x="391" y="294"/>
                    <a:pt x="391" y="294"/>
                  </a:cubicBezTo>
                  <a:cubicBezTo>
                    <a:pt x="391" y="294"/>
                    <a:pt x="355" y="186"/>
                    <a:pt x="347" y="148"/>
                  </a:cubicBezTo>
                  <a:cubicBezTo>
                    <a:pt x="333" y="81"/>
                    <a:pt x="328" y="18"/>
                    <a:pt x="327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84" y="0"/>
                    <a:pt x="0" y="85"/>
                    <a:pt x="0" y="189"/>
                  </a:cubicBezTo>
                  <a:cubicBezTo>
                    <a:pt x="0" y="270"/>
                    <a:pt x="0" y="869"/>
                    <a:pt x="0" y="869"/>
                  </a:cubicBezTo>
                  <a:cubicBezTo>
                    <a:pt x="0" y="911"/>
                    <a:pt x="34" y="945"/>
                    <a:pt x="76" y="945"/>
                  </a:cubicBezTo>
                  <a:cubicBezTo>
                    <a:pt x="116" y="945"/>
                    <a:pt x="149" y="911"/>
                    <a:pt x="149" y="869"/>
                  </a:cubicBezTo>
                  <a:cubicBezTo>
                    <a:pt x="149" y="805"/>
                    <a:pt x="149" y="302"/>
                    <a:pt x="149" y="302"/>
                  </a:cubicBezTo>
                  <a:cubicBezTo>
                    <a:pt x="223" y="302"/>
                    <a:pt x="223" y="302"/>
                    <a:pt x="223" y="302"/>
                  </a:cubicBezTo>
                  <a:cubicBezTo>
                    <a:pt x="223" y="782"/>
                    <a:pt x="223" y="1837"/>
                    <a:pt x="223" y="1837"/>
                  </a:cubicBezTo>
                  <a:cubicBezTo>
                    <a:pt x="223" y="1894"/>
                    <a:pt x="269" y="1939"/>
                    <a:pt x="326" y="1939"/>
                  </a:cubicBezTo>
                  <a:cubicBezTo>
                    <a:pt x="381" y="1939"/>
                    <a:pt x="427" y="1894"/>
                    <a:pt x="427" y="1837"/>
                  </a:cubicBezTo>
                  <a:cubicBezTo>
                    <a:pt x="427" y="932"/>
                    <a:pt x="427" y="932"/>
                    <a:pt x="427" y="932"/>
                  </a:cubicBezTo>
                  <a:cubicBezTo>
                    <a:pt x="490" y="932"/>
                    <a:pt x="490" y="932"/>
                    <a:pt x="490" y="932"/>
                  </a:cubicBezTo>
                  <a:cubicBezTo>
                    <a:pt x="490" y="1837"/>
                    <a:pt x="490" y="1837"/>
                    <a:pt x="490" y="1837"/>
                  </a:cubicBezTo>
                  <a:cubicBezTo>
                    <a:pt x="490" y="1894"/>
                    <a:pt x="535" y="1939"/>
                    <a:pt x="591" y="1939"/>
                  </a:cubicBezTo>
                  <a:cubicBezTo>
                    <a:pt x="646" y="1939"/>
                    <a:pt x="693" y="1894"/>
                    <a:pt x="693" y="1837"/>
                  </a:cubicBezTo>
                  <a:cubicBezTo>
                    <a:pt x="693" y="805"/>
                    <a:pt x="693" y="302"/>
                    <a:pt x="693" y="302"/>
                  </a:cubicBezTo>
                  <a:cubicBezTo>
                    <a:pt x="766" y="302"/>
                    <a:pt x="766" y="302"/>
                    <a:pt x="766" y="302"/>
                  </a:cubicBezTo>
                  <a:cubicBezTo>
                    <a:pt x="766" y="777"/>
                    <a:pt x="766" y="869"/>
                    <a:pt x="766" y="869"/>
                  </a:cubicBezTo>
                  <a:cubicBezTo>
                    <a:pt x="766" y="911"/>
                    <a:pt x="800" y="945"/>
                    <a:pt x="840" y="945"/>
                  </a:cubicBezTo>
                  <a:cubicBezTo>
                    <a:pt x="882" y="945"/>
                    <a:pt x="916" y="911"/>
                    <a:pt x="916" y="869"/>
                  </a:cubicBezTo>
                  <a:cubicBezTo>
                    <a:pt x="916" y="593"/>
                    <a:pt x="916" y="189"/>
                    <a:pt x="916" y="189"/>
                  </a:cubicBezTo>
                  <a:cubicBezTo>
                    <a:pt x="916" y="85"/>
                    <a:pt x="831" y="0"/>
                    <a:pt x="7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0" name="Google Shape;270;g2701bea7f25_0_36"/>
          <p:cNvGrpSpPr/>
          <p:nvPr/>
        </p:nvGrpSpPr>
        <p:grpSpPr>
          <a:xfrm>
            <a:off x="2670417" y="2783743"/>
            <a:ext cx="530561" cy="1195335"/>
            <a:chOff x="2916238" y="1955800"/>
            <a:chExt cx="671512" cy="1512891"/>
          </a:xfrm>
        </p:grpSpPr>
        <p:sp>
          <p:nvSpPr>
            <p:cNvPr id="271" name="Google Shape;271;g2701bea7f25_0_36"/>
            <p:cNvSpPr/>
            <p:nvPr/>
          </p:nvSpPr>
          <p:spPr>
            <a:xfrm>
              <a:off x="2916238" y="2271713"/>
              <a:ext cx="671512" cy="1196978"/>
            </a:xfrm>
            <a:custGeom>
              <a:rect b="b" l="l" r="r" t="t"/>
              <a:pathLst>
                <a:path extrusionOk="0" h="2965" w="1668">
                  <a:moveTo>
                    <a:pt x="1668" y="339"/>
                  </a:moveTo>
                  <a:cubicBezTo>
                    <a:pt x="1668" y="152"/>
                    <a:pt x="1517" y="0"/>
                    <a:pt x="1330" y="0"/>
                  </a:cubicBezTo>
                  <a:cubicBezTo>
                    <a:pt x="1237" y="0"/>
                    <a:pt x="1153" y="37"/>
                    <a:pt x="1092" y="98"/>
                  </a:cubicBezTo>
                  <a:cubicBezTo>
                    <a:pt x="1081" y="103"/>
                    <a:pt x="1072" y="110"/>
                    <a:pt x="1063" y="119"/>
                  </a:cubicBezTo>
                  <a:cubicBezTo>
                    <a:pt x="636" y="546"/>
                    <a:pt x="636" y="546"/>
                    <a:pt x="636" y="546"/>
                  </a:cubicBezTo>
                  <a:cubicBezTo>
                    <a:pt x="123" y="546"/>
                    <a:pt x="123" y="546"/>
                    <a:pt x="123" y="546"/>
                  </a:cubicBezTo>
                  <a:cubicBezTo>
                    <a:pt x="55" y="546"/>
                    <a:pt x="0" y="600"/>
                    <a:pt x="0" y="668"/>
                  </a:cubicBezTo>
                  <a:cubicBezTo>
                    <a:pt x="0" y="736"/>
                    <a:pt x="55" y="790"/>
                    <a:pt x="123" y="790"/>
                  </a:cubicBezTo>
                  <a:cubicBezTo>
                    <a:pt x="664" y="790"/>
                    <a:pt x="664" y="790"/>
                    <a:pt x="664" y="790"/>
                  </a:cubicBezTo>
                  <a:cubicBezTo>
                    <a:pt x="664" y="790"/>
                    <a:pt x="664" y="790"/>
                    <a:pt x="664" y="790"/>
                  </a:cubicBezTo>
                  <a:cubicBezTo>
                    <a:pt x="692" y="790"/>
                    <a:pt x="692" y="790"/>
                    <a:pt x="692" y="790"/>
                  </a:cubicBezTo>
                  <a:cubicBezTo>
                    <a:pt x="692" y="787"/>
                    <a:pt x="692" y="787"/>
                    <a:pt x="692" y="787"/>
                  </a:cubicBezTo>
                  <a:cubicBezTo>
                    <a:pt x="711" y="782"/>
                    <a:pt x="729" y="772"/>
                    <a:pt x="744" y="757"/>
                  </a:cubicBezTo>
                  <a:cubicBezTo>
                    <a:pt x="991" y="510"/>
                    <a:pt x="991" y="510"/>
                    <a:pt x="991" y="510"/>
                  </a:cubicBezTo>
                  <a:cubicBezTo>
                    <a:pt x="991" y="1283"/>
                    <a:pt x="991" y="1283"/>
                    <a:pt x="991" y="1283"/>
                  </a:cubicBezTo>
                  <a:cubicBezTo>
                    <a:pt x="209" y="1283"/>
                    <a:pt x="209" y="1283"/>
                    <a:pt x="209" y="1283"/>
                  </a:cubicBezTo>
                  <a:cubicBezTo>
                    <a:pt x="205" y="1283"/>
                    <a:pt x="200" y="1283"/>
                    <a:pt x="196" y="1283"/>
                  </a:cubicBezTo>
                  <a:cubicBezTo>
                    <a:pt x="192" y="1283"/>
                    <a:pt x="188" y="1283"/>
                    <a:pt x="184" y="1283"/>
                  </a:cubicBezTo>
                  <a:cubicBezTo>
                    <a:pt x="83" y="1283"/>
                    <a:pt x="0" y="1365"/>
                    <a:pt x="0" y="1467"/>
                  </a:cubicBezTo>
                  <a:cubicBezTo>
                    <a:pt x="0" y="1491"/>
                    <a:pt x="0" y="1491"/>
                    <a:pt x="0" y="1491"/>
                  </a:cubicBezTo>
                  <a:cubicBezTo>
                    <a:pt x="0" y="1491"/>
                    <a:pt x="0" y="1491"/>
                    <a:pt x="0" y="1491"/>
                  </a:cubicBezTo>
                  <a:cubicBezTo>
                    <a:pt x="0" y="1491"/>
                    <a:pt x="0" y="1491"/>
                    <a:pt x="0" y="1491"/>
                  </a:cubicBezTo>
                  <a:cubicBezTo>
                    <a:pt x="0" y="2780"/>
                    <a:pt x="0" y="2780"/>
                    <a:pt x="0" y="2780"/>
                  </a:cubicBezTo>
                  <a:cubicBezTo>
                    <a:pt x="0" y="2882"/>
                    <a:pt x="83" y="2965"/>
                    <a:pt x="184" y="2965"/>
                  </a:cubicBezTo>
                  <a:cubicBezTo>
                    <a:pt x="286" y="2965"/>
                    <a:pt x="369" y="2882"/>
                    <a:pt x="369" y="2780"/>
                  </a:cubicBezTo>
                  <a:cubicBezTo>
                    <a:pt x="369" y="1700"/>
                    <a:pt x="369" y="1700"/>
                    <a:pt x="369" y="1700"/>
                  </a:cubicBezTo>
                  <a:cubicBezTo>
                    <a:pt x="1460" y="1700"/>
                    <a:pt x="1460" y="1700"/>
                    <a:pt x="1460" y="1700"/>
                  </a:cubicBezTo>
                  <a:cubicBezTo>
                    <a:pt x="1575" y="1700"/>
                    <a:pt x="1668" y="1606"/>
                    <a:pt x="1668" y="1491"/>
                  </a:cubicBezTo>
                  <a:cubicBezTo>
                    <a:pt x="1668" y="1471"/>
                    <a:pt x="1668" y="1386"/>
                    <a:pt x="1668" y="1361"/>
                  </a:cubicBezTo>
                  <a:lnTo>
                    <a:pt x="1668" y="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g2701bea7f25_0_36"/>
            <p:cNvSpPr/>
            <p:nvPr/>
          </p:nvSpPr>
          <p:spPr>
            <a:xfrm>
              <a:off x="3303588" y="1955800"/>
              <a:ext cx="274500" cy="27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3" name="Google Shape;273;g2701bea7f25_0_36"/>
          <p:cNvSpPr/>
          <p:nvPr/>
        </p:nvSpPr>
        <p:spPr>
          <a:xfrm>
            <a:off x="2800884" y="3112382"/>
            <a:ext cx="543111" cy="952014"/>
          </a:xfrm>
          <a:custGeom>
            <a:rect b="b" l="l" r="r" t="t"/>
            <a:pathLst>
              <a:path extrusionOk="0" h="2985" w="1705">
                <a:moveTo>
                  <a:pt x="1521" y="0"/>
                </a:moveTo>
                <a:cubicBezTo>
                  <a:pt x="1521" y="0"/>
                  <a:pt x="1521" y="0"/>
                  <a:pt x="1521" y="0"/>
                </a:cubicBezTo>
                <a:cubicBezTo>
                  <a:pt x="1420" y="0"/>
                  <a:pt x="1338" y="82"/>
                  <a:pt x="1338" y="184"/>
                </a:cubicBezTo>
                <a:cubicBezTo>
                  <a:pt x="1338" y="1507"/>
                  <a:pt x="1338" y="1507"/>
                  <a:pt x="1338" y="1507"/>
                </a:cubicBezTo>
                <a:cubicBezTo>
                  <a:pt x="184" y="1507"/>
                  <a:pt x="184" y="1507"/>
                  <a:pt x="184" y="1507"/>
                </a:cubicBezTo>
                <a:cubicBezTo>
                  <a:pt x="83" y="1507"/>
                  <a:pt x="0" y="1590"/>
                  <a:pt x="0" y="1691"/>
                </a:cubicBezTo>
                <a:cubicBezTo>
                  <a:pt x="0" y="1792"/>
                  <a:pt x="83" y="1874"/>
                  <a:pt x="184" y="1874"/>
                </a:cubicBezTo>
                <a:cubicBezTo>
                  <a:pt x="789" y="1874"/>
                  <a:pt x="789" y="1874"/>
                  <a:pt x="789" y="1874"/>
                </a:cubicBezTo>
                <a:cubicBezTo>
                  <a:pt x="789" y="2818"/>
                  <a:pt x="789" y="2818"/>
                  <a:pt x="789" y="2818"/>
                </a:cubicBezTo>
                <a:cubicBezTo>
                  <a:pt x="368" y="2818"/>
                  <a:pt x="368" y="2818"/>
                  <a:pt x="368" y="2818"/>
                </a:cubicBezTo>
                <a:cubicBezTo>
                  <a:pt x="322" y="2818"/>
                  <a:pt x="284" y="2855"/>
                  <a:pt x="284" y="2901"/>
                </a:cubicBezTo>
                <a:cubicBezTo>
                  <a:pt x="284" y="2948"/>
                  <a:pt x="322" y="2985"/>
                  <a:pt x="368" y="2985"/>
                </a:cubicBezTo>
                <a:cubicBezTo>
                  <a:pt x="1280" y="2985"/>
                  <a:pt x="1280" y="2985"/>
                  <a:pt x="1280" y="2985"/>
                </a:cubicBezTo>
                <a:cubicBezTo>
                  <a:pt x="1326" y="2985"/>
                  <a:pt x="1363" y="2948"/>
                  <a:pt x="1363" y="2901"/>
                </a:cubicBezTo>
                <a:cubicBezTo>
                  <a:pt x="1363" y="2855"/>
                  <a:pt x="1326" y="2818"/>
                  <a:pt x="1280" y="2818"/>
                </a:cubicBezTo>
                <a:cubicBezTo>
                  <a:pt x="917" y="2818"/>
                  <a:pt x="917" y="2818"/>
                  <a:pt x="917" y="2818"/>
                </a:cubicBezTo>
                <a:cubicBezTo>
                  <a:pt x="917" y="1874"/>
                  <a:pt x="917" y="1874"/>
                  <a:pt x="917" y="1874"/>
                </a:cubicBezTo>
                <a:cubicBezTo>
                  <a:pt x="1521" y="1874"/>
                  <a:pt x="1521" y="1874"/>
                  <a:pt x="1521" y="1874"/>
                </a:cubicBezTo>
                <a:cubicBezTo>
                  <a:pt x="1521" y="1874"/>
                  <a:pt x="1521" y="1874"/>
                  <a:pt x="1521" y="1874"/>
                </a:cubicBezTo>
                <a:cubicBezTo>
                  <a:pt x="1623" y="1874"/>
                  <a:pt x="1705" y="1792"/>
                  <a:pt x="1705" y="1691"/>
                </a:cubicBezTo>
                <a:cubicBezTo>
                  <a:pt x="1705" y="184"/>
                  <a:pt x="1705" y="184"/>
                  <a:pt x="1705" y="184"/>
                </a:cubicBezTo>
                <a:cubicBezTo>
                  <a:pt x="1705" y="82"/>
                  <a:pt x="1623" y="0"/>
                  <a:pt x="152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4" name="Google Shape;274;g2701bea7f25_0_36"/>
          <p:cNvGrpSpPr/>
          <p:nvPr/>
        </p:nvGrpSpPr>
        <p:grpSpPr>
          <a:xfrm>
            <a:off x="1475083" y="2783743"/>
            <a:ext cx="530561" cy="1195335"/>
            <a:chOff x="1403350" y="1955800"/>
            <a:chExt cx="671512" cy="1512891"/>
          </a:xfrm>
        </p:grpSpPr>
        <p:sp>
          <p:nvSpPr>
            <p:cNvPr id="275" name="Google Shape;275;g2701bea7f25_0_36"/>
            <p:cNvSpPr/>
            <p:nvPr/>
          </p:nvSpPr>
          <p:spPr>
            <a:xfrm>
              <a:off x="1403350" y="2271713"/>
              <a:ext cx="671512" cy="1196978"/>
            </a:xfrm>
            <a:custGeom>
              <a:rect b="b" l="l" r="r" t="t"/>
              <a:pathLst>
                <a:path extrusionOk="0" h="2965" w="1668">
                  <a:moveTo>
                    <a:pt x="0" y="339"/>
                  </a:moveTo>
                  <a:cubicBezTo>
                    <a:pt x="0" y="152"/>
                    <a:pt x="152" y="0"/>
                    <a:pt x="339" y="0"/>
                  </a:cubicBezTo>
                  <a:cubicBezTo>
                    <a:pt x="432" y="0"/>
                    <a:pt x="516" y="37"/>
                    <a:pt x="577" y="98"/>
                  </a:cubicBezTo>
                  <a:cubicBezTo>
                    <a:pt x="587" y="103"/>
                    <a:pt x="597" y="110"/>
                    <a:pt x="606" y="119"/>
                  </a:cubicBezTo>
                  <a:cubicBezTo>
                    <a:pt x="1033" y="546"/>
                    <a:pt x="1033" y="546"/>
                    <a:pt x="1033" y="546"/>
                  </a:cubicBezTo>
                  <a:cubicBezTo>
                    <a:pt x="1546" y="546"/>
                    <a:pt x="1546" y="546"/>
                    <a:pt x="1546" y="546"/>
                  </a:cubicBezTo>
                  <a:cubicBezTo>
                    <a:pt x="1613" y="546"/>
                    <a:pt x="1668" y="600"/>
                    <a:pt x="1668" y="668"/>
                  </a:cubicBezTo>
                  <a:cubicBezTo>
                    <a:pt x="1668" y="736"/>
                    <a:pt x="1613" y="790"/>
                    <a:pt x="1546" y="790"/>
                  </a:cubicBezTo>
                  <a:cubicBezTo>
                    <a:pt x="1005" y="790"/>
                    <a:pt x="1005" y="790"/>
                    <a:pt x="1005" y="790"/>
                  </a:cubicBezTo>
                  <a:cubicBezTo>
                    <a:pt x="1005" y="790"/>
                    <a:pt x="1005" y="790"/>
                    <a:pt x="1005" y="790"/>
                  </a:cubicBezTo>
                  <a:cubicBezTo>
                    <a:pt x="977" y="790"/>
                    <a:pt x="977" y="790"/>
                    <a:pt x="977" y="790"/>
                  </a:cubicBezTo>
                  <a:cubicBezTo>
                    <a:pt x="977" y="787"/>
                    <a:pt x="977" y="787"/>
                    <a:pt x="977" y="787"/>
                  </a:cubicBezTo>
                  <a:cubicBezTo>
                    <a:pt x="958" y="782"/>
                    <a:pt x="940" y="772"/>
                    <a:pt x="925" y="757"/>
                  </a:cubicBezTo>
                  <a:cubicBezTo>
                    <a:pt x="678" y="510"/>
                    <a:pt x="678" y="510"/>
                    <a:pt x="678" y="510"/>
                  </a:cubicBezTo>
                  <a:cubicBezTo>
                    <a:pt x="678" y="1283"/>
                    <a:pt x="678" y="1283"/>
                    <a:pt x="678" y="1283"/>
                  </a:cubicBezTo>
                  <a:cubicBezTo>
                    <a:pt x="1460" y="1283"/>
                    <a:pt x="1460" y="1283"/>
                    <a:pt x="1460" y="1283"/>
                  </a:cubicBezTo>
                  <a:cubicBezTo>
                    <a:pt x="1464" y="1283"/>
                    <a:pt x="1468" y="1283"/>
                    <a:pt x="1472" y="1283"/>
                  </a:cubicBezTo>
                  <a:cubicBezTo>
                    <a:pt x="1476" y="1283"/>
                    <a:pt x="1480" y="1283"/>
                    <a:pt x="1484" y="1283"/>
                  </a:cubicBezTo>
                  <a:cubicBezTo>
                    <a:pt x="1586" y="1283"/>
                    <a:pt x="1668" y="1365"/>
                    <a:pt x="1668" y="1467"/>
                  </a:cubicBezTo>
                  <a:cubicBezTo>
                    <a:pt x="1668" y="1491"/>
                    <a:pt x="1668" y="1491"/>
                    <a:pt x="1668" y="1491"/>
                  </a:cubicBezTo>
                  <a:cubicBezTo>
                    <a:pt x="1668" y="1491"/>
                    <a:pt x="1668" y="1491"/>
                    <a:pt x="1668" y="1491"/>
                  </a:cubicBezTo>
                  <a:cubicBezTo>
                    <a:pt x="1668" y="1491"/>
                    <a:pt x="1668" y="1491"/>
                    <a:pt x="1668" y="1491"/>
                  </a:cubicBezTo>
                  <a:cubicBezTo>
                    <a:pt x="1668" y="2780"/>
                    <a:pt x="1668" y="2780"/>
                    <a:pt x="1668" y="2780"/>
                  </a:cubicBezTo>
                  <a:cubicBezTo>
                    <a:pt x="1668" y="2882"/>
                    <a:pt x="1586" y="2965"/>
                    <a:pt x="1484" y="2965"/>
                  </a:cubicBezTo>
                  <a:cubicBezTo>
                    <a:pt x="1382" y="2965"/>
                    <a:pt x="1300" y="2882"/>
                    <a:pt x="1300" y="2780"/>
                  </a:cubicBezTo>
                  <a:cubicBezTo>
                    <a:pt x="1300" y="1700"/>
                    <a:pt x="1300" y="1700"/>
                    <a:pt x="1300" y="1700"/>
                  </a:cubicBezTo>
                  <a:cubicBezTo>
                    <a:pt x="209" y="1700"/>
                    <a:pt x="209" y="1700"/>
                    <a:pt x="209" y="1700"/>
                  </a:cubicBezTo>
                  <a:cubicBezTo>
                    <a:pt x="94" y="1700"/>
                    <a:pt x="0" y="1606"/>
                    <a:pt x="0" y="1491"/>
                  </a:cubicBezTo>
                  <a:cubicBezTo>
                    <a:pt x="0" y="1471"/>
                    <a:pt x="0" y="1386"/>
                    <a:pt x="0" y="1361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g2701bea7f25_0_36"/>
            <p:cNvSpPr/>
            <p:nvPr/>
          </p:nvSpPr>
          <p:spPr>
            <a:xfrm>
              <a:off x="1412875" y="1955800"/>
              <a:ext cx="274500" cy="27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7" name="Google Shape;277;g2701bea7f25_0_36"/>
          <p:cNvSpPr/>
          <p:nvPr/>
        </p:nvSpPr>
        <p:spPr>
          <a:xfrm>
            <a:off x="1332103" y="3112382"/>
            <a:ext cx="543111" cy="952014"/>
          </a:xfrm>
          <a:custGeom>
            <a:rect b="b" l="l" r="r" t="t"/>
            <a:pathLst>
              <a:path extrusionOk="0" h="2985" w="1705">
                <a:moveTo>
                  <a:pt x="184" y="0"/>
                </a:moveTo>
                <a:cubicBezTo>
                  <a:pt x="184" y="0"/>
                  <a:pt x="184" y="0"/>
                  <a:pt x="184" y="0"/>
                </a:cubicBezTo>
                <a:cubicBezTo>
                  <a:pt x="285" y="0"/>
                  <a:pt x="368" y="82"/>
                  <a:pt x="368" y="184"/>
                </a:cubicBezTo>
                <a:cubicBezTo>
                  <a:pt x="368" y="1507"/>
                  <a:pt x="368" y="1507"/>
                  <a:pt x="368" y="1507"/>
                </a:cubicBezTo>
                <a:cubicBezTo>
                  <a:pt x="1521" y="1507"/>
                  <a:pt x="1521" y="1507"/>
                  <a:pt x="1521" y="1507"/>
                </a:cubicBezTo>
                <a:cubicBezTo>
                  <a:pt x="1622" y="1507"/>
                  <a:pt x="1705" y="1590"/>
                  <a:pt x="1705" y="1691"/>
                </a:cubicBezTo>
                <a:cubicBezTo>
                  <a:pt x="1705" y="1792"/>
                  <a:pt x="1622" y="1874"/>
                  <a:pt x="1521" y="1874"/>
                </a:cubicBezTo>
                <a:cubicBezTo>
                  <a:pt x="917" y="1874"/>
                  <a:pt x="917" y="1874"/>
                  <a:pt x="917" y="1874"/>
                </a:cubicBezTo>
                <a:cubicBezTo>
                  <a:pt x="917" y="2818"/>
                  <a:pt x="917" y="2818"/>
                  <a:pt x="917" y="2818"/>
                </a:cubicBezTo>
                <a:cubicBezTo>
                  <a:pt x="1337" y="2818"/>
                  <a:pt x="1337" y="2818"/>
                  <a:pt x="1337" y="2818"/>
                </a:cubicBezTo>
                <a:cubicBezTo>
                  <a:pt x="1384" y="2818"/>
                  <a:pt x="1421" y="2855"/>
                  <a:pt x="1421" y="2901"/>
                </a:cubicBezTo>
                <a:cubicBezTo>
                  <a:pt x="1421" y="2948"/>
                  <a:pt x="1384" y="2985"/>
                  <a:pt x="1337" y="2985"/>
                </a:cubicBezTo>
                <a:cubicBezTo>
                  <a:pt x="426" y="2985"/>
                  <a:pt x="426" y="2985"/>
                  <a:pt x="426" y="2985"/>
                </a:cubicBezTo>
                <a:cubicBezTo>
                  <a:pt x="380" y="2985"/>
                  <a:pt x="342" y="2948"/>
                  <a:pt x="342" y="2901"/>
                </a:cubicBezTo>
                <a:cubicBezTo>
                  <a:pt x="342" y="2855"/>
                  <a:pt x="380" y="2818"/>
                  <a:pt x="426" y="2818"/>
                </a:cubicBezTo>
                <a:cubicBezTo>
                  <a:pt x="789" y="2818"/>
                  <a:pt x="789" y="2818"/>
                  <a:pt x="789" y="2818"/>
                </a:cubicBezTo>
                <a:cubicBezTo>
                  <a:pt x="789" y="1874"/>
                  <a:pt x="789" y="1874"/>
                  <a:pt x="789" y="1874"/>
                </a:cubicBezTo>
                <a:cubicBezTo>
                  <a:pt x="184" y="1874"/>
                  <a:pt x="184" y="1874"/>
                  <a:pt x="184" y="1874"/>
                </a:cubicBezTo>
                <a:cubicBezTo>
                  <a:pt x="184" y="1874"/>
                  <a:pt x="184" y="1874"/>
                  <a:pt x="184" y="1874"/>
                </a:cubicBezTo>
                <a:cubicBezTo>
                  <a:pt x="83" y="1874"/>
                  <a:pt x="0" y="1792"/>
                  <a:pt x="0" y="1691"/>
                </a:cubicBezTo>
                <a:cubicBezTo>
                  <a:pt x="0" y="184"/>
                  <a:pt x="0" y="184"/>
                  <a:pt x="0" y="184"/>
                </a:cubicBezTo>
                <a:cubicBezTo>
                  <a:pt x="0" y="82"/>
                  <a:pt x="83" y="0"/>
                  <a:pt x="18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g2701bea7f25_0_36"/>
          <p:cNvSpPr/>
          <p:nvPr/>
        </p:nvSpPr>
        <p:spPr>
          <a:xfrm>
            <a:off x="1776124" y="3310561"/>
            <a:ext cx="1123845" cy="753832"/>
          </a:xfrm>
          <a:custGeom>
            <a:rect b="b" l="l" r="r" t="t"/>
            <a:pathLst>
              <a:path extrusionOk="0" h="2365" w="3529">
                <a:moveTo>
                  <a:pt x="3346" y="0"/>
                </a:moveTo>
                <a:cubicBezTo>
                  <a:pt x="184" y="0"/>
                  <a:pt x="184" y="0"/>
                  <a:pt x="184" y="0"/>
                </a:cubicBezTo>
                <a:cubicBezTo>
                  <a:pt x="83" y="0"/>
                  <a:pt x="0" y="58"/>
                  <a:pt x="0" y="129"/>
                </a:cubicBezTo>
                <a:cubicBezTo>
                  <a:pt x="0" y="200"/>
                  <a:pt x="83" y="258"/>
                  <a:pt x="184" y="258"/>
                </a:cubicBezTo>
                <a:cubicBezTo>
                  <a:pt x="991" y="258"/>
                  <a:pt x="991" y="258"/>
                  <a:pt x="991" y="258"/>
                </a:cubicBezTo>
                <a:cubicBezTo>
                  <a:pt x="991" y="2161"/>
                  <a:pt x="991" y="2161"/>
                  <a:pt x="991" y="2161"/>
                </a:cubicBezTo>
                <a:cubicBezTo>
                  <a:pt x="844" y="2161"/>
                  <a:pt x="844" y="2161"/>
                  <a:pt x="844" y="2161"/>
                </a:cubicBezTo>
                <a:cubicBezTo>
                  <a:pt x="787" y="2161"/>
                  <a:pt x="742" y="2207"/>
                  <a:pt x="742" y="2263"/>
                </a:cubicBezTo>
                <a:cubicBezTo>
                  <a:pt x="742" y="2320"/>
                  <a:pt x="787" y="2365"/>
                  <a:pt x="844" y="2365"/>
                </a:cubicBezTo>
                <a:cubicBezTo>
                  <a:pt x="991" y="2365"/>
                  <a:pt x="991" y="2365"/>
                  <a:pt x="991" y="2365"/>
                </a:cubicBezTo>
                <a:cubicBezTo>
                  <a:pt x="2538" y="2365"/>
                  <a:pt x="2538" y="2365"/>
                  <a:pt x="2538" y="2365"/>
                </a:cubicBezTo>
                <a:cubicBezTo>
                  <a:pt x="2686" y="2365"/>
                  <a:pt x="2686" y="2365"/>
                  <a:pt x="2686" y="2365"/>
                </a:cubicBezTo>
                <a:cubicBezTo>
                  <a:pt x="2742" y="2365"/>
                  <a:pt x="2788" y="2320"/>
                  <a:pt x="2788" y="2263"/>
                </a:cubicBezTo>
                <a:cubicBezTo>
                  <a:pt x="2788" y="2207"/>
                  <a:pt x="2742" y="2161"/>
                  <a:pt x="2686" y="2161"/>
                </a:cubicBezTo>
                <a:cubicBezTo>
                  <a:pt x="2538" y="2161"/>
                  <a:pt x="2538" y="2161"/>
                  <a:pt x="2538" y="2161"/>
                </a:cubicBezTo>
                <a:cubicBezTo>
                  <a:pt x="2538" y="258"/>
                  <a:pt x="2538" y="258"/>
                  <a:pt x="2538" y="258"/>
                </a:cubicBezTo>
                <a:cubicBezTo>
                  <a:pt x="3346" y="258"/>
                  <a:pt x="3346" y="258"/>
                  <a:pt x="3346" y="258"/>
                </a:cubicBezTo>
                <a:cubicBezTo>
                  <a:pt x="3447" y="258"/>
                  <a:pt x="3529" y="200"/>
                  <a:pt x="3529" y="129"/>
                </a:cubicBezTo>
                <a:cubicBezTo>
                  <a:pt x="3529" y="58"/>
                  <a:pt x="3447" y="0"/>
                  <a:pt x="334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g2701bea7f25_0_36"/>
          <p:cNvSpPr/>
          <p:nvPr/>
        </p:nvSpPr>
        <p:spPr>
          <a:xfrm>
            <a:off x="2520950" y="2446338"/>
            <a:ext cx="1500" cy="1500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0" name="Google Shape;280;g2701bea7f25_0_36"/>
          <p:cNvGrpSpPr/>
          <p:nvPr/>
        </p:nvGrpSpPr>
        <p:grpSpPr>
          <a:xfrm>
            <a:off x="1366303" y="2406113"/>
            <a:ext cx="384000" cy="316500"/>
            <a:chOff x="1366303" y="2406113"/>
            <a:chExt cx="384000" cy="316500"/>
          </a:xfrm>
        </p:grpSpPr>
        <p:sp>
          <p:nvSpPr>
            <p:cNvPr id="281" name="Google Shape;281;g2701bea7f25_0_36"/>
            <p:cNvSpPr/>
            <p:nvPr/>
          </p:nvSpPr>
          <p:spPr>
            <a:xfrm flipH="1">
              <a:off x="1366303" y="2406113"/>
              <a:ext cx="384000" cy="316500"/>
            </a:xfrm>
            <a:prstGeom prst="wedgeEllipseCallout">
              <a:avLst>
                <a:gd fmla="val -25369" name="adj1"/>
                <a:gd fmla="val 70022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g2701bea7f25_0_36"/>
            <p:cNvSpPr/>
            <p:nvPr/>
          </p:nvSpPr>
          <p:spPr>
            <a:xfrm>
              <a:off x="1493322" y="2486695"/>
              <a:ext cx="123705" cy="155424"/>
            </a:xfrm>
            <a:custGeom>
              <a:rect b="b" l="l" r="r" t="t"/>
              <a:pathLst>
                <a:path extrusionOk="0" h="286" w="226">
                  <a:moveTo>
                    <a:pt x="226" y="173"/>
                  </a:moveTo>
                  <a:cubicBezTo>
                    <a:pt x="226" y="236"/>
                    <a:pt x="175" y="286"/>
                    <a:pt x="113" y="286"/>
                  </a:cubicBezTo>
                  <a:cubicBezTo>
                    <a:pt x="51" y="286"/>
                    <a:pt x="0" y="236"/>
                    <a:pt x="0" y="173"/>
                  </a:cubicBezTo>
                  <a:cubicBezTo>
                    <a:pt x="0" y="127"/>
                    <a:pt x="28" y="87"/>
                    <a:pt x="69" y="70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2"/>
                    <a:pt x="44" y="0"/>
                    <a:pt x="50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82" y="0"/>
                    <a:pt x="186" y="2"/>
                    <a:pt x="186" y="8"/>
                  </a:cubicBezTo>
                  <a:cubicBezTo>
                    <a:pt x="158" y="70"/>
                    <a:pt x="158" y="70"/>
                    <a:pt x="158" y="70"/>
                  </a:cubicBezTo>
                  <a:cubicBezTo>
                    <a:pt x="198" y="87"/>
                    <a:pt x="226" y="127"/>
                    <a:pt x="226" y="173"/>
                  </a:cubicBezTo>
                  <a:close/>
                  <a:moveTo>
                    <a:pt x="156" y="145"/>
                  </a:moveTo>
                  <a:cubicBezTo>
                    <a:pt x="159" y="146"/>
                    <a:pt x="159" y="146"/>
                    <a:pt x="159" y="146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2" y="114"/>
                    <a:pt x="172" y="114"/>
                    <a:pt x="172" y="114"/>
                  </a:cubicBezTo>
                  <a:cubicBezTo>
                    <a:pt x="170" y="115"/>
                    <a:pt x="169" y="116"/>
                    <a:pt x="167" y="116"/>
                  </a:cubicBezTo>
                  <a:cubicBezTo>
                    <a:pt x="166" y="116"/>
                    <a:pt x="165" y="116"/>
                    <a:pt x="163" y="115"/>
                  </a:cubicBezTo>
                  <a:cubicBezTo>
                    <a:pt x="142" y="107"/>
                    <a:pt x="132" y="103"/>
                    <a:pt x="119" y="103"/>
                  </a:cubicBezTo>
                  <a:cubicBezTo>
                    <a:pt x="119" y="97"/>
                    <a:pt x="119" y="97"/>
                    <a:pt x="119" y="97"/>
                  </a:cubicBezTo>
                  <a:cubicBezTo>
                    <a:pt x="119" y="94"/>
                    <a:pt x="121" y="92"/>
                    <a:pt x="126" y="90"/>
                  </a:cubicBezTo>
                  <a:cubicBezTo>
                    <a:pt x="126" y="87"/>
                    <a:pt x="126" y="87"/>
                    <a:pt x="126" y="87"/>
                  </a:cubicBezTo>
                  <a:cubicBezTo>
                    <a:pt x="99" y="87"/>
                    <a:pt x="99" y="87"/>
                    <a:pt x="99" y="87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104" y="92"/>
                    <a:pt x="105" y="94"/>
                    <a:pt x="105" y="97"/>
                  </a:cubicBezTo>
                  <a:cubicBezTo>
                    <a:pt x="105" y="102"/>
                    <a:pt x="105" y="102"/>
                    <a:pt x="105" y="102"/>
                  </a:cubicBezTo>
                  <a:cubicBezTo>
                    <a:pt x="72" y="103"/>
                    <a:pt x="52" y="119"/>
                    <a:pt x="52" y="144"/>
                  </a:cubicBezTo>
                  <a:cubicBezTo>
                    <a:pt x="52" y="170"/>
                    <a:pt x="66" y="179"/>
                    <a:pt x="105" y="182"/>
                  </a:cubicBezTo>
                  <a:cubicBezTo>
                    <a:pt x="105" y="215"/>
                    <a:pt x="105" y="215"/>
                    <a:pt x="105" y="215"/>
                  </a:cubicBezTo>
                  <a:cubicBezTo>
                    <a:pt x="78" y="213"/>
                    <a:pt x="65" y="202"/>
                    <a:pt x="65" y="193"/>
                  </a:cubicBezTo>
                  <a:cubicBezTo>
                    <a:pt x="62" y="192"/>
                    <a:pt x="62" y="192"/>
                    <a:pt x="62" y="192"/>
                  </a:cubicBezTo>
                  <a:cubicBezTo>
                    <a:pt x="48" y="224"/>
                    <a:pt x="48" y="224"/>
                    <a:pt x="48" y="224"/>
                  </a:cubicBezTo>
                  <a:cubicBezTo>
                    <a:pt x="50" y="226"/>
                    <a:pt x="50" y="226"/>
                    <a:pt x="50" y="226"/>
                  </a:cubicBezTo>
                  <a:cubicBezTo>
                    <a:pt x="52" y="224"/>
                    <a:pt x="53" y="224"/>
                    <a:pt x="54" y="224"/>
                  </a:cubicBezTo>
                  <a:cubicBezTo>
                    <a:pt x="55" y="224"/>
                    <a:pt x="56" y="224"/>
                    <a:pt x="57" y="225"/>
                  </a:cubicBezTo>
                  <a:cubicBezTo>
                    <a:pt x="74" y="233"/>
                    <a:pt x="90" y="238"/>
                    <a:pt x="105" y="239"/>
                  </a:cubicBezTo>
                  <a:cubicBezTo>
                    <a:pt x="105" y="245"/>
                    <a:pt x="105" y="245"/>
                    <a:pt x="105" y="245"/>
                  </a:cubicBezTo>
                  <a:cubicBezTo>
                    <a:pt x="105" y="249"/>
                    <a:pt x="104" y="251"/>
                    <a:pt x="99" y="252"/>
                  </a:cubicBezTo>
                  <a:cubicBezTo>
                    <a:pt x="99" y="255"/>
                    <a:pt x="99" y="255"/>
                    <a:pt x="99" y="255"/>
                  </a:cubicBezTo>
                  <a:cubicBezTo>
                    <a:pt x="126" y="255"/>
                    <a:pt x="126" y="255"/>
                    <a:pt x="126" y="255"/>
                  </a:cubicBezTo>
                  <a:cubicBezTo>
                    <a:pt x="126" y="252"/>
                    <a:pt x="126" y="252"/>
                    <a:pt x="126" y="252"/>
                  </a:cubicBezTo>
                  <a:cubicBezTo>
                    <a:pt x="121" y="251"/>
                    <a:pt x="119" y="249"/>
                    <a:pt x="119" y="245"/>
                  </a:cubicBezTo>
                  <a:cubicBezTo>
                    <a:pt x="119" y="239"/>
                    <a:pt x="119" y="239"/>
                    <a:pt x="119" y="239"/>
                  </a:cubicBezTo>
                  <a:cubicBezTo>
                    <a:pt x="153" y="237"/>
                    <a:pt x="174" y="220"/>
                    <a:pt x="174" y="195"/>
                  </a:cubicBezTo>
                  <a:cubicBezTo>
                    <a:pt x="174" y="171"/>
                    <a:pt x="156" y="159"/>
                    <a:pt x="123" y="155"/>
                  </a:cubicBezTo>
                  <a:cubicBezTo>
                    <a:pt x="119" y="155"/>
                    <a:pt x="119" y="155"/>
                    <a:pt x="119" y="155"/>
                  </a:cubicBezTo>
                  <a:cubicBezTo>
                    <a:pt x="119" y="125"/>
                    <a:pt x="119" y="125"/>
                    <a:pt x="119" y="125"/>
                  </a:cubicBezTo>
                  <a:cubicBezTo>
                    <a:pt x="127" y="126"/>
                    <a:pt x="135" y="128"/>
                    <a:pt x="144" y="132"/>
                  </a:cubicBezTo>
                  <a:cubicBezTo>
                    <a:pt x="154" y="138"/>
                    <a:pt x="156" y="140"/>
                    <a:pt x="156" y="145"/>
                  </a:cubicBezTo>
                  <a:close/>
                  <a:moveTo>
                    <a:pt x="105" y="125"/>
                  </a:moveTo>
                  <a:cubicBezTo>
                    <a:pt x="105" y="154"/>
                    <a:pt x="105" y="154"/>
                    <a:pt x="105" y="154"/>
                  </a:cubicBezTo>
                  <a:cubicBezTo>
                    <a:pt x="88" y="152"/>
                    <a:pt x="79" y="151"/>
                    <a:pt x="79" y="141"/>
                  </a:cubicBezTo>
                  <a:cubicBezTo>
                    <a:pt x="79" y="138"/>
                    <a:pt x="80" y="136"/>
                    <a:pt x="82" y="133"/>
                  </a:cubicBezTo>
                  <a:cubicBezTo>
                    <a:pt x="87" y="127"/>
                    <a:pt x="94" y="126"/>
                    <a:pt x="105" y="125"/>
                  </a:cubicBezTo>
                  <a:close/>
                  <a:moveTo>
                    <a:pt x="119" y="185"/>
                  </a:moveTo>
                  <a:cubicBezTo>
                    <a:pt x="140" y="187"/>
                    <a:pt x="146" y="188"/>
                    <a:pt x="146" y="197"/>
                  </a:cubicBezTo>
                  <a:cubicBezTo>
                    <a:pt x="146" y="207"/>
                    <a:pt x="138" y="214"/>
                    <a:pt x="119" y="216"/>
                  </a:cubicBezTo>
                  <a:lnTo>
                    <a:pt x="119" y="18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3" name="Google Shape;283;g2701bea7f25_0_36"/>
          <p:cNvGrpSpPr/>
          <p:nvPr/>
        </p:nvGrpSpPr>
        <p:grpSpPr>
          <a:xfrm>
            <a:off x="2944209" y="2406113"/>
            <a:ext cx="384000" cy="316500"/>
            <a:chOff x="2944209" y="2406113"/>
            <a:chExt cx="384000" cy="316500"/>
          </a:xfrm>
        </p:grpSpPr>
        <p:sp>
          <p:nvSpPr>
            <p:cNvPr id="284" name="Google Shape;284;g2701bea7f25_0_36"/>
            <p:cNvSpPr/>
            <p:nvPr/>
          </p:nvSpPr>
          <p:spPr>
            <a:xfrm>
              <a:off x="2944209" y="2406113"/>
              <a:ext cx="384000" cy="316500"/>
            </a:xfrm>
            <a:prstGeom prst="wedgeEllipseCallout">
              <a:avLst>
                <a:gd fmla="val -25369" name="adj1"/>
                <a:gd fmla="val 70022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g2701bea7f25_0_36"/>
            <p:cNvSpPr/>
            <p:nvPr/>
          </p:nvSpPr>
          <p:spPr>
            <a:xfrm>
              <a:off x="3051613" y="2482927"/>
              <a:ext cx="169240" cy="169240"/>
            </a:xfrm>
            <a:custGeom>
              <a:rect b="b" l="l" r="r" t="t"/>
              <a:pathLst>
                <a:path extrusionOk="0" h="280" w="280">
                  <a:moveTo>
                    <a:pt x="280" y="140"/>
                  </a:moveTo>
                  <a:cubicBezTo>
                    <a:pt x="280" y="217"/>
                    <a:pt x="217" y="280"/>
                    <a:pt x="140" y="280"/>
                  </a:cubicBezTo>
                  <a:cubicBezTo>
                    <a:pt x="62" y="280"/>
                    <a:pt x="0" y="217"/>
                    <a:pt x="0" y="140"/>
                  </a:cubicBezTo>
                  <a:cubicBezTo>
                    <a:pt x="0" y="63"/>
                    <a:pt x="62" y="0"/>
                    <a:pt x="140" y="0"/>
                  </a:cubicBezTo>
                  <a:cubicBezTo>
                    <a:pt x="217" y="0"/>
                    <a:pt x="280" y="63"/>
                    <a:pt x="280" y="140"/>
                  </a:cubicBezTo>
                  <a:close/>
                  <a:moveTo>
                    <a:pt x="249" y="140"/>
                  </a:moveTo>
                  <a:cubicBezTo>
                    <a:pt x="249" y="80"/>
                    <a:pt x="200" y="31"/>
                    <a:pt x="140" y="31"/>
                  </a:cubicBezTo>
                  <a:cubicBezTo>
                    <a:pt x="80" y="31"/>
                    <a:pt x="30" y="80"/>
                    <a:pt x="30" y="140"/>
                  </a:cubicBezTo>
                  <a:cubicBezTo>
                    <a:pt x="30" y="200"/>
                    <a:pt x="80" y="249"/>
                    <a:pt x="140" y="249"/>
                  </a:cubicBezTo>
                  <a:cubicBezTo>
                    <a:pt x="200" y="249"/>
                    <a:pt x="249" y="200"/>
                    <a:pt x="249" y="140"/>
                  </a:cubicBezTo>
                  <a:close/>
                  <a:moveTo>
                    <a:pt x="57" y="131"/>
                  </a:moveTo>
                  <a:cubicBezTo>
                    <a:pt x="61" y="131"/>
                    <a:pt x="65" y="135"/>
                    <a:pt x="65" y="139"/>
                  </a:cubicBezTo>
                  <a:cubicBezTo>
                    <a:pt x="65" y="144"/>
                    <a:pt x="61" y="148"/>
                    <a:pt x="57" y="148"/>
                  </a:cubicBezTo>
                  <a:cubicBezTo>
                    <a:pt x="53" y="148"/>
                    <a:pt x="49" y="144"/>
                    <a:pt x="49" y="139"/>
                  </a:cubicBezTo>
                  <a:cubicBezTo>
                    <a:pt x="49" y="135"/>
                    <a:pt x="53" y="131"/>
                    <a:pt x="57" y="131"/>
                  </a:cubicBezTo>
                  <a:close/>
                  <a:moveTo>
                    <a:pt x="181" y="126"/>
                  </a:moveTo>
                  <a:cubicBezTo>
                    <a:pt x="144" y="126"/>
                    <a:pt x="144" y="126"/>
                    <a:pt x="144" y="126"/>
                  </a:cubicBezTo>
                  <a:cubicBezTo>
                    <a:pt x="99" y="77"/>
                    <a:pt x="99" y="77"/>
                    <a:pt x="99" y="77"/>
                  </a:cubicBezTo>
                  <a:cubicBezTo>
                    <a:pt x="85" y="63"/>
                    <a:pt x="63" y="84"/>
                    <a:pt x="77" y="98"/>
                  </a:cubicBezTo>
                  <a:cubicBezTo>
                    <a:pt x="126" y="152"/>
                    <a:pt x="126" y="152"/>
                    <a:pt x="126" y="152"/>
                  </a:cubicBezTo>
                  <a:cubicBezTo>
                    <a:pt x="129" y="155"/>
                    <a:pt x="133" y="157"/>
                    <a:pt x="137" y="157"/>
                  </a:cubicBezTo>
                  <a:cubicBezTo>
                    <a:pt x="181" y="157"/>
                    <a:pt x="181" y="157"/>
                    <a:pt x="181" y="157"/>
                  </a:cubicBezTo>
                  <a:cubicBezTo>
                    <a:pt x="200" y="157"/>
                    <a:pt x="202" y="126"/>
                    <a:pt x="181" y="126"/>
                  </a:cubicBezTo>
                  <a:close/>
                  <a:moveTo>
                    <a:pt x="83" y="192"/>
                  </a:moveTo>
                  <a:cubicBezTo>
                    <a:pt x="87" y="192"/>
                    <a:pt x="91" y="195"/>
                    <a:pt x="91" y="200"/>
                  </a:cubicBezTo>
                  <a:cubicBezTo>
                    <a:pt x="91" y="204"/>
                    <a:pt x="87" y="208"/>
                    <a:pt x="83" y="208"/>
                  </a:cubicBezTo>
                  <a:cubicBezTo>
                    <a:pt x="79" y="208"/>
                    <a:pt x="75" y="204"/>
                    <a:pt x="75" y="200"/>
                  </a:cubicBezTo>
                  <a:cubicBezTo>
                    <a:pt x="75" y="195"/>
                    <a:pt x="79" y="192"/>
                    <a:pt x="83" y="192"/>
                  </a:cubicBezTo>
                  <a:close/>
                  <a:moveTo>
                    <a:pt x="139" y="214"/>
                  </a:moveTo>
                  <a:cubicBezTo>
                    <a:pt x="143" y="214"/>
                    <a:pt x="147" y="218"/>
                    <a:pt x="147" y="222"/>
                  </a:cubicBezTo>
                  <a:cubicBezTo>
                    <a:pt x="147" y="226"/>
                    <a:pt x="143" y="230"/>
                    <a:pt x="139" y="230"/>
                  </a:cubicBezTo>
                  <a:cubicBezTo>
                    <a:pt x="135" y="230"/>
                    <a:pt x="131" y="226"/>
                    <a:pt x="131" y="222"/>
                  </a:cubicBezTo>
                  <a:cubicBezTo>
                    <a:pt x="131" y="218"/>
                    <a:pt x="135" y="214"/>
                    <a:pt x="139" y="214"/>
                  </a:cubicBezTo>
                  <a:close/>
                  <a:moveTo>
                    <a:pt x="139" y="50"/>
                  </a:moveTo>
                  <a:cubicBezTo>
                    <a:pt x="144" y="50"/>
                    <a:pt x="148" y="54"/>
                    <a:pt x="148" y="58"/>
                  </a:cubicBezTo>
                  <a:cubicBezTo>
                    <a:pt x="148" y="62"/>
                    <a:pt x="144" y="66"/>
                    <a:pt x="139" y="66"/>
                  </a:cubicBezTo>
                  <a:cubicBezTo>
                    <a:pt x="135" y="66"/>
                    <a:pt x="131" y="62"/>
                    <a:pt x="131" y="58"/>
                  </a:cubicBezTo>
                  <a:cubicBezTo>
                    <a:pt x="131" y="54"/>
                    <a:pt x="135" y="50"/>
                    <a:pt x="139" y="50"/>
                  </a:cubicBezTo>
                  <a:close/>
                  <a:moveTo>
                    <a:pt x="197" y="72"/>
                  </a:moveTo>
                  <a:cubicBezTo>
                    <a:pt x="201" y="72"/>
                    <a:pt x="205" y="76"/>
                    <a:pt x="205" y="80"/>
                  </a:cubicBezTo>
                  <a:cubicBezTo>
                    <a:pt x="205" y="85"/>
                    <a:pt x="201" y="89"/>
                    <a:pt x="197" y="89"/>
                  </a:cubicBezTo>
                  <a:cubicBezTo>
                    <a:pt x="192" y="89"/>
                    <a:pt x="189" y="85"/>
                    <a:pt x="189" y="80"/>
                  </a:cubicBezTo>
                  <a:cubicBezTo>
                    <a:pt x="189" y="76"/>
                    <a:pt x="192" y="72"/>
                    <a:pt x="197" y="72"/>
                  </a:cubicBezTo>
                  <a:close/>
                  <a:moveTo>
                    <a:pt x="199" y="189"/>
                  </a:moveTo>
                  <a:cubicBezTo>
                    <a:pt x="204" y="189"/>
                    <a:pt x="208" y="193"/>
                    <a:pt x="208" y="197"/>
                  </a:cubicBezTo>
                  <a:cubicBezTo>
                    <a:pt x="208" y="201"/>
                    <a:pt x="204" y="205"/>
                    <a:pt x="199" y="205"/>
                  </a:cubicBezTo>
                  <a:cubicBezTo>
                    <a:pt x="195" y="205"/>
                    <a:pt x="191" y="201"/>
                    <a:pt x="191" y="197"/>
                  </a:cubicBezTo>
                  <a:cubicBezTo>
                    <a:pt x="191" y="193"/>
                    <a:pt x="195" y="189"/>
                    <a:pt x="199" y="189"/>
                  </a:cubicBezTo>
                  <a:close/>
                  <a:moveTo>
                    <a:pt x="222" y="131"/>
                  </a:moveTo>
                  <a:cubicBezTo>
                    <a:pt x="227" y="131"/>
                    <a:pt x="230" y="135"/>
                    <a:pt x="230" y="139"/>
                  </a:cubicBezTo>
                  <a:cubicBezTo>
                    <a:pt x="230" y="144"/>
                    <a:pt x="227" y="148"/>
                    <a:pt x="222" y="148"/>
                  </a:cubicBezTo>
                  <a:cubicBezTo>
                    <a:pt x="218" y="148"/>
                    <a:pt x="214" y="144"/>
                    <a:pt x="214" y="139"/>
                  </a:cubicBezTo>
                  <a:cubicBezTo>
                    <a:pt x="214" y="135"/>
                    <a:pt x="218" y="131"/>
                    <a:pt x="222" y="13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6" name="Google Shape;286;g2701bea7f25_0_36"/>
          <p:cNvSpPr txBox="1"/>
          <p:nvPr/>
        </p:nvSpPr>
        <p:spPr>
          <a:xfrm>
            <a:off x="381700" y="4542300"/>
            <a:ext cx="1623900" cy="43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701bea7f25_0_80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en-US"/>
              <a:t>ABOUT </a:t>
            </a:r>
            <a:r>
              <a:rPr lang="en-US">
                <a:solidFill>
                  <a:schemeClr val="accent2"/>
                </a:solidFill>
              </a:rPr>
              <a:t>THE DATASET</a:t>
            </a:r>
            <a:endParaRPr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92" name="Google Shape;292;g2701bea7f25_0_80"/>
          <p:cNvSpPr txBox="1"/>
          <p:nvPr/>
        </p:nvSpPr>
        <p:spPr>
          <a:xfrm>
            <a:off x="5858975" y="2144850"/>
            <a:ext cx="3173100" cy="25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7485" lvl="0" marL="27432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50"/>
              <a:buFont typeface="Lato"/>
              <a:buChar char="●"/>
            </a:pPr>
            <a:r>
              <a:rPr lang="en-US" sz="95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Monthly average house prices</a:t>
            </a:r>
            <a:endParaRPr sz="95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197485" lvl="0" marL="27432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50"/>
              <a:buFont typeface="Lato"/>
              <a:buChar char="●"/>
            </a:pPr>
            <a:r>
              <a:rPr lang="en-US" sz="95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Yearly number of houses</a:t>
            </a:r>
            <a:endParaRPr sz="95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197485" lvl="0" marL="27432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50"/>
              <a:buFont typeface="Lato"/>
              <a:buChar char="●"/>
            </a:pPr>
            <a:r>
              <a:rPr lang="en-US" sz="95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Yearly number of houses sold</a:t>
            </a:r>
            <a:endParaRPr sz="95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197485" lvl="0" marL="27432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50"/>
              <a:buFont typeface="Lato"/>
              <a:buChar char="●"/>
            </a:pPr>
            <a:r>
              <a:rPr lang="en-US" sz="95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Yearly percentage of households that recycle</a:t>
            </a:r>
            <a:endParaRPr sz="95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197485" lvl="0" marL="27432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50"/>
              <a:buFont typeface="Lato"/>
              <a:buChar char="●"/>
            </a:pPr>
            <a:r>
              <a:rPr lang="en-US" sz="95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Yearly life satisfaction</a:t>
            </a:r>
            <a:endParaRPr sz="95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197485" lvl="0" marL="27432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50"/>
              <a:buFont typeface="Lato"/>
              <a:buChar char="●"/>
            </a:pPr>
            <a:r>
              <a:rPr lang="en-US" sz="95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Yearly median salary of the residents of the area</a:t>
            </a:r>
            <a:endParaRPr sz="95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197485" lvl="0" marL="27432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50"/>
              <a:buFont typeface="Lato"/>
              <a:buChar char="●"/>
            </a:pPr>
            <a:r>
              <a:rPr lang="en-US" sz="95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Yearly mean salary of the residents of the area</a:t>
            </a:r>
            <a:endParaRPr sz="95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197485" lvl="0" marL="27432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50"/>
              <a:buFont typeface="Lato"/>
              <a:buChar char="●"/>
            </a:pPr>
            <a:r>
              <a:rPr lang="en-US" sz="95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Monthly number of crimes committed</a:t>
            </a:r>
            <a:endParaRPr sz="95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197485" lvl="0" marL="27432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50"/>
              <a:buFont typeface="Lato"/>
              <a:buChar char="●"/>
            </a:pPr>
            <a:r>
              <a:rPr lang="en-US" sz="95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Yearly number of jobs</a:t>
            </a:r>
            <a:endParaRPr sz="95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197485" lvl="0" marL="27432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50"/>
              <a:buFont typeface="Lato"/>
              <a:buChar char="●"/>
            </a:pPr>
            <a:r>
              <a:rPr lang="en-US" sz="95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Yearly number of people living in the area</a:t>
            </a:r>
            <a:endParaRPr sz="95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197485" lvl="0" marL="27432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50"/>
              <a:buFont typeface="Lato"/>
              <a:buChar char="●"/>
            </a:pPr>
            <a:r>
              <a:rPr lang="en-US" sz="95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Area size in hectares</a:t>
            </a:r>
            <a:endParaRPr sz="95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3" name="Google Shape;293;g2701bea7f25_0_80"/>
          <p:cNvCxnSpPr/>
          <p:nvPr/>
        </p:nvCxnSpPr>
        <p:spPr>
          <a:xfrm flipH="1" rot="10800000">
            <a:off x="4930875" y="1484175"/>
            <a:ext cx="9900" cy="27177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94" name="Google Shape;294;g2701bea7f25_0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925" y="2156138"/>
            <a:ext cx="4364091" cy="1078413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2701bea7f25_0_80"/>
          <p:cNvSpPr txBox="1"/>
          <p:nvPr/>
        </p:nvSpPr>
        <p:spPr>
          <a:xfrm>
            <a:off x="5184650" y="959250"/>
            <a:ext cx="40695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Lato"/>
              <a:buChar char="●"/>
            </a:pPr>
            <a:r>
              <a:rPr lang="en-US" sz="105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Found on Kaggle and gathered from the London government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-US" sz="105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2 datasets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b="1" lang="en-US" sz="1050">
                <a:solidFill>
                  <a:schemeClr val="accent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Variables:</a:t>
            </a:r>
            <a:endParaRPr b="1" sz="12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6" name="Google Shape;296;g2701bea7f25_0_80"/>
          <p:cNvSpPr txBox="1"/>
          <p:nvPr/>
        </p:nvSpPr>
        <p:spPr>
          <a:xfrm>
            <a:off x="419875" y="4494600"/>
            <a:ext cx="1670100" cy="52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701bea7f25_0_16"/>
          <p:cNvSpPr/>
          <p:nvPr>
            <p:ph idx="2" type="pic"/>
          </p:nvPr>
        </p:nvSpPr>
        <p:spPr>
          <a:xfrm>
            <a:off x="20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02" name="Google Shape;302;g2701bea7f25_0_16"/>
          <p:cNvSpPr/>
          <p:nvPr/>
        </p:nvSpPr>
        <p:spPr>
          <a:xfrm>
            <a:off x="0" y="1204925"/>
            <a:ext cx="4950300" cy="2804100"/>
          </a:xfrm>
          <a:prstGeom prst="rect">
            <a:avLst/>
          </a:prstGeom>
          <a:solidFill>
            <a:schemeClr val="accent2">
              <a:alpha val="8863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3" name="Google Shape;303;g2701bea7f25_0_16"/>
          <p:cNvGrpSpPr/>
          <p:nvPr/>
        </p:nvGrpSpPr>
        <p:grpSpPr>
          <a:xfrm>
            <a:off x="594362" y="1533269"/>
            <a:ext cx="3345900" cy="1907824"/>
            <a:chOff x="594362" y="1533269"/>
            <a:chExt cx="3345900" cy="1907824"/>
          </a:xfrm>
        </p:grpSpPr>
        <p:cxnSp>
          <p:nvCxnSpPr>
            <p:cNvPr id="304" name="Google Shape;304;g2701bea7f25_0_16"/>
            <p:cNvCxnSpPr/>
            <p:nvPr/>
          </p:nvCxnSpPr>
          <p:spPr>
            <a:xfrm>
              <a:off x="594362" y="1974291"/>
              <a:ext cx="9144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05" name="Google Shape;305;g2701bea7f25_0_16"/>
            <p:cNvSpPr txBox="1"/>
            <p:nvPr/>
          </p:nvSpPr>
          <p:spPr>
            <a:xfrm>
              <a:off x="603253" y="3107793"/>
              <a:ext cx="33369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06" name="Google Shape;306;g2701bea7f25_0_16"/>
            <p:cNvSpPr/>
            <p:nvPr/>
          </p:nvSpPr>
          <p:spPr>
            <a:xfrm>
              <a:off x="608181" y="1533269"/>
              <a:ext cx="268120" cy="289232"/>
            </a:xfrm>
            <a:custGeom>
              <a:rect b="b" l="l" r="r" t="t"/>
              <a:pathLst>
                <a:path extrusionOk="0" h="137" w="127">
                  <a:moveTo>
                    <a:pt x="0" y="82"/>
                  </a:moveTo>
                  <a:lnTo>
                    <a:pt x="24" y="82"/>
                  </a:lnTo>
                  <a:lnTo>
                    <a:pt x="24" y="137"/>
                  </a:lnTo>
                  <a:lnTo>
                    <a:pt x="0" y="137"/>
                  </a:lnTo>
                  <a:lnTo>
                    <a:pt x="0" y="82"/>
                  </a:lnTo>
                  <a:close/>
                  <a:moveTo>
                    <a:pt x="34" y="137"/>
                  </a:moveTo>
                  <a:lnTo>
                    <a:pt x="34" y="34"/>
                  </a:lnTo>
                  <a:lnTo>
                    <a:pt x="59" y="34"/>
                  </a:lnTo>
                  <a:lnTo>
                    <a:pt x="59" y="137"/>
                  </a:lnTo>
                  <a:lnTo>
                    <a:pt x="34" y="137"/>
                  </a:lnTo>
                  <a:close/>
                  <a:moveTo>
                    <a:pt x="69" y="137"/>
                  </a:moveTo>
                  <a:lnTo>
                    <a:pt x="69" y="0"/>
                  </a:lnTo>
                  <a:lnTo>
                    <a:pt x="92" y="0"/>
                  </a:lnTo>
                  <a:lnTo>
                    <a:pt x="92" y="137"/>
                  </a:lnTo>
                  <a:lnTo>
                    <a:pt x="69" y="137"/>
                  </a:lnTo>
                  <a:close/>
                  <a:moveTo>
                    <a:pt x="103" y="137"/>
                  </a:moveTo>
                  <a:lnTo>
                    <a:pt x="103" y="54"/>
                  </a:lnTo>
                  <a:lnTo>
                    <a:pt x="127" y="54"/>
                  </a:lnTo>
                  <a:lnTo>
                    <a:pt x="127" y="137"/>
                  </a:lnTo>
                  <a:lnTo>
                    <a:pt x="103" y="1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g2701bea7f25_0_16"/>
            <p:cNvSpPr txBox="1"/>
            <p:nvPr/>
          </p:nvSpPr>
          <p:spPr>
            <a:xfrm>
              <a:off x="594362" y="2079377"/>
              <a:ext cx="33459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rPr lang="en-US" sz="3200">
                  <a:solidFill>
                    <a:schemeClr val="accent1"/>
                  </a:solidFill>
                  <a:latin typeface="Lato Black"/>
                  <a:ea typeface="Lato Black"/>
                  <a:cs typeface="Lato Black"/>
                  <a:sym typeface="Lato Black"/>
                </a:rPr>
                <a:t>DATA </a:t>
              </a:r>
              <a:endParaRPr sz="3200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  <a:p>
              <a:pPr indent="0" lvl="0" marL="0" rtl="0" algn="l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rPr lang="en-US" sz="3200">
                  <a:solidFill>
                    <a:schemeClr val="lt1"/>
                  </a:solidFill>
                  <a:latin typeface="Lato Black"/>
                  <a:ea typeface="Lato Black"/>
                  <a:cs typeface="Lato Black"/>
                  <a:sym typeface="Lato Black"/>
                </a:rPr>
                <a:t>CLEANING</a:t>
              </a:r>
              <a:endParaRPr sz="32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701bea7f25_0_114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rPr>
              <a:t>P</a:t>
            </a:r>
            <a:r>
              <a:rPr lang="en-US">
                <a:solidFill>
                  <a:schemeClr val="accent2"/>
                </a:solidFill>
              </a:rPr>
              <a:t>YTHON </a:t>
            </a:r>
            <a:r>
              <a:rPr lang="en-US"/>
              <a:t>CODE</a:t>
            </a:r>
            <a:endParaRPr b="0" i="0" sz="2200" u="none" cap="none" strike="noStrike"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313" name="Google Shape;313;g2701bea7f25_0_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050" y="1937214"/>
            <a:ext cx="3402074" cy="18499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2701bea7f25_0_114"/>
          <p:cNvSpPr txBox="1"/>
          <p:nvPr/>
        </p:nvSpPr>
        <p:spPr>
          <a:xfrm>
            <a:off x="656675" y="1106325"/>
            <a:ext cx="6724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-"/>
            </a:pPr>
            <a:r>
              <a:rPr lang="en-US" sz="105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Data set were pretty clean, we only needed to remove Blank spaces and random values.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5" name="Google Shape;315;g2701bea7f25_0_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9624" y="1660425"/>
            <a:ext cx="2888878" cy="3178274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2701bea7f25_0_114"/>
          <p:cNvSpPr/>
          <p:nvPr/>
        </p:nvSpPr>
        <p:spPr>
          <a:xfrm>
            <a:off x="4847325" y="2835000"/>
            <a:ext cx="412800" cy="30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2701bea7f25_0_114"/>
          <p:cNvSpPr txBox="1"/>
          <p:nvPr/>
        </p:nvSpPr>
        <p:spPr>
          <a:xfrm>
            <a:off x="458050" y="4609100"/>
            <a:ext cx="1565100" cy="38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9"/>
          <p:cNvSpPr/>
          <p:nvPr>
            <p:ph idx="2" type="pic"/>
          </p:nvPr>
        </p:nvSpPr>
        <p:spPr>
          <a:xfrm>
            <a:off x="20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49"/>
          <p:cNvSpPr/>
          <p:nvPr/>
        </p:nvSpPr>
        <p:spPr>
          <a:xfrm>
            <a:off x="0" y="1204925"/>
            <a:ext cx="4950300" cy="2804100"/>
          </a:xfrm>
          <a:prstGeom prst="rect">
            <a:avLst/>
          </a:prstGeom>
          <a:solidFill>
            <a:schemeClr val="accent2">
              <a:alpha val="8862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4" name="Google Shape;324;p49"/>
          <p:cNvGrpSpPr/>
          <p:nvPr/>
        </p:nvGrpSpPr>
        <p:grpSpPr>
          <a:xfrm>
            <a:off x="594362" y="1533269"/>
            <a:ext cx="3345871" cy="1907949"/>
            <a:chOff x="594362" y="1533269"/>
            <a:chExt cx="3345871" cy="1907949"/>
          </a:xfrm>
        </p:grpSpPr>
        <p:cxnSp>
          <p:nvCxnSpPr>
            <p:cNvPr id="325" name="Google Shape;325;p49"/>
            <p:cNvCxnSpPr/>
            <p:nvPr/>
          </p:nvCxnSpPr>
          <p:spPr>
            <a:xfrm>
              <a:off x="594362" y="1974291"/>
              <a:ext cx="9144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26" name="Google Shape;326;p49"/>
            <p:cNvSpPr txBox="1"/>
            <p:nvPr/>
          </p:nvSpPr>
          <p:spPr>
            <a:xfrm>
              <a:off x="603253" y="3107793"/>
              <a:ext cx="3336980" cy="333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27" name="Google Shape;327;p49"/>
            <p:cNvSpPr/>
            <p:nvPr/>
          </p:nvSpPr>
          <p:spPr>
            <a:xfrm>
              <a:off x="608181" y="1533269"/>
              <a:ext cx="268120" cy="289232"/>
            </a:xfrm>
            <a:custGeom>
              <a:rect b="b" l="l" r="r" t="t"/>
              <a:pathLst>
                <a:path extrusionOk="0" h="137" w="127">
                  <a:moveTo>
                    <a:pt x="0" y="82"/>
                  </a:moveTo>
                  <a:lnTo>
                    <a:pt x="24" y="82"/>
                  </a:lnTo>
                  <a:lnTo>
                    <a:pt x="24" y="137"/>
                  </a:lnTo>
                  <a:lnTo>
                    <a:pt x="0" y="137"/>
                  </a:lnTo>
                  <a:lnTo>
                    <a:pt x="0" y="82"/>
                  </a:lnTo>
                  <a:close/>
                  <a:moveTo>
                    <a:pt x="34" y="137"/>
                  </a:moveTo>
                  <a:lnTo>
                    <a:pt x="34" y="34"/>
                  </a:lnTo>
                  <a:lnTo>
                    <a:pt x="59" y="34"/>
                  </a:lnTo>
                  <a:lnTo>
                    <a:pt x="59" y="137"/>
                  </a:lnTo>
                  <a:lnTo>
                    <a:pt x="34" y="137"/>
                  </a:lnTo>
                  <a:close/>
                  <a:moveTo>
                    <a:pt x="69" y="137"/>
                  </a:moveTo>
                  <a:lnTo>
                    <a:pt x="69" y="0"/>
                  </a:lnTo>
                  <a:lnTo>
                    <a:pt x="92" y="0"/>
                  </a:lnTo>
                  <a:lnTo>
                    <a:pt x="92" y="137"/>
                  </a:lnTo>
                  <a:lnTo>
                    <a:pt x="69" y="137"/>
                  </a:lnTo>
                  <a:close/>
                  <a:moveTo>
                    <a:pt x="103" y="137"/>
                  </a:moveTo>
                  <a:lnTo>
                    <a:pt x="103" y="54"/>
                  </a:lnTo>
                  <a:lnTo>
                    <a:pt x="127" y="54"/>
                  </a:lnTo>
                  <a:lnTo>
                    <a:pt x="127" y="137"/>
                  </a:lnTo>
                  <a:lnTo>
                    <a:pt x="103" y="1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49"/>
            <p:cNvSpPr txBox="1"/>
            <p:nvPr/>
          </p:nvSpPr>
          <p:spPr>
            <a:xfrm>
              <a:off x="594362" y="2079377"/>
              <a:ext cx="3345871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0" i="0" lang="en-US" sz="3200" u="none" cap="none" strike="noStrike">
                  <a:solidFill>
                    <a:schemeClr val="accent1"/>
                  </a:solidFill>
                  <a:latin typeface="Lato Black"/>
                  <a:ea typeface="Lato Black"/>
                  <a:cs typeface="Lato Black"/>
                  <a:sym typeface="Lato Black"/>
                </a:rPr>
                <a:t>LET’S SEE SOME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0" i="0" lang="en-US" sz="3200" u="none" cap="none" strike="noStrike">
                  <a:solidFill>
                    <a:schemeClr val="lt1"/>
                  </a:solidFill>
                  <a:latin typeface="Lato Black"/>
                  <a:ea typeface="Lato Black"/>
                  <a:cs typeface="Lato Black"/>
                  <a:sym typeface="Lato Black"/>
                </a:rPr>
                <a:t>CHARTS</a:t>
              </a:r>
              <a:endParaRPr b="0" i="0" sz="32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1"/>
          <p:cNvSpPr txBox="1"/>
          <p:nvPr>
            <p:ph idx="2" type="body"/>
          </p:nvPr>
        </p:nvSpPr>
        <p:spPr>
          <a:xfrm>
            <a:off x="584238" y="560826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-US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lot showing the trend in average housing prices over the years.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4" name="Google Shape;33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738" y="1039375"/>
            <a:ext cx="7576324" cy="36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51"/>
          <p:cNvSpPr txBox="1"/>
          <p:nvPr/>
        </p:nvSpPr>
        <p:spPr>
          <a:xfrm>
            <a:off x="486675" y="4551850"/>
            <a:ext cx="1498200" cy="38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51"/>
          <p:cNvSpPr txBox="1"/>
          <p:nvPr/>
        </p:nvSpPr>
        <p:spPr>
          <a:xfrm>
            <a:off x="486675" y="107525"/>
            <a:ext cx="79533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OVERVIEW OF HOUSING PRICES OVER TIME(1995-2020)</a:t>
            </a:r>
            <a:endParaRPr sz="17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3"/>
          <p:cNvSpPr txBox="1"/>
          <p:nvPr>
            <p:ph idx="1" type="body"/>
          </p:nvPr>
        </p:nvSpPr>
        <p:spPr>
          <a:xfrm>
            <a:off x="584202" y="575841"/>
            <a:ext cx="7953374" cy="3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en-US"/>
              <a:t>PRICE TRENDS BY BOROUGHS</a:t>
            </a:r>
            <a:endParaRPr b="0" i="0" sz="2200" u="none" cap="none" strike="noStrike">
              <a:solidFill>
                <a:schemeClr val="accen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42" name="Google Shape;342;p53"/>
          <p:cNvSpPr txBox="1"/>
          <p:nvPr>
            <p:ph idx="2" type="body"/>
          </p:nvPr>
        </p:nvSpPr>
        <p:spPr>
          <a:xfrm>
            <a:off x="593725" y="959101"/>
            <a:ext cx="7953374" cy="141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Line chart depicting the price trends for select London and England boroughs over the years.</a:t>
            </a:r>
            <a:endParaRPr sz="1000">
              <a:solidFill>
                <a:schemeClr val="dk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343" name="Google Shape;343;p53"/>
          <p:cNvSpPr txBox="1"/>
          <p:nvPr/>
        </p:nvSpPr>
        <p:spPr>
          <a:xfrm>
            <a:off x="810216" y="4109852"/>
            <a:ext cx="31326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3C4043"/>
                </a:solidFill>
                <a:latin typeface="Lato Light"/>
                <a:ea typeface="Lato Light"/>
                <a:cs typeface="Lato Light"/>
                <a:sym typeface="Lato Light"/>
              </a:rPr>
              <a:t>Expensive boroughs in London</a:t>
            </a:r>
            <a:endParaRPr sz="1050">
              <a:solidFill>
                <a:srgbClr val="3C404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4" name="Google Shape;344;p53"/>
          <p:cNvSpPr txBox="1"/>
          <p:nvPr/>
        </p:nvSpPr>
        <p:spPr>
          <a:xfrm>
            <a:off x="4688150" y="3952788"/>
            <a:ext cx="44838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50">
              <a:solidFill>
                <a:srgbClr val="3C404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5" name="Google Shape;345;p53"/>
          <p:cNvSpPr txBox="1"/>
          <p:nvPr/>
        </p:nvSpPr>
        <p:spPr>
          <a:xfrm>
            <a:off x="5363758" y="4095439"/>
            <a:ext cx="31326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Expensive boroughs Outside London</a:t>
            </a:r>
            <a:endParaRPr i="0" sz="1000" u="none" cap="none" strike="noStrike"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346" name="Google Shape;34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275" y="1354522"/>
            <a:ext cx="4062400" cy="250126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53"/>
          <p:cNvSpPr txBox="1"/>
          <p:nvPr/>
        </p:nvSpPr>
        <p:spPr>
          <a:xfrm>
            <a:off x="486675" y="4551850"/>
            <a:ext cx="1498200" cy="38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5525" y="1383675"/>
            <a:ext cx="3989050" cy="242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05-Modern Green Business Proposal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4B5050"/>
      </a:accent1>
      <a:accent2>
        <a:srgbClr val="55B441"/>
      </a:accent2>
      <a:accent3>
        <a:srgbClr val="6E7378"/>
      </a:accent3>
      <a:accent4>
        <a:srgbClr val="91969B"/>
      </a:accent4>
      <a:accent5>
        <a:srgbClr val="AAAFB4"/>
      </a:accent5>
      <a:accent6>
        <a:srgbClr val="DCE1E6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